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4"/>
  </p:notesMasterIdLst>
  <p:sldIdLst>
    <p:sldId id="293" r:id="rId5"/>
    <p:sldId id="272" r:id="rId6"/>
    <p:sldId id="256" r:id="rId7"/>
    <p:sldId id="285" r:id="rId8"/>
    <p:sldId id="268" r:id="rId9"/>
    <p:sldId id="289" r:id="rId10"/>
    <p:sldId id="278" r:id="rId11"/>
    <p:sldId id="286" r:id="rId12"/>
    <p:sldId id="257" r:id="rId13"/>
    <p:sldId id="290" r:id="rId14"/>
    <p:sldId id="279" r:id="rId15"/>
    <p:sldId id="287" r:id="rId16"/>
    <p:sldId id="284" r:id="rId17"/>
    <p:sldId id="283" r:id="rId18"/>
    <p:sldId id="259" r:id="rId19"/>
    <p:sldId id="261" r:id="rId20"/>
    <p:sldId id="262" r:id="rId21"/>
    <p:sldId id="281" r:id="rId22"/>
    <p:sldId id="297" r:id="rId23"/>
    <p:sldId id="298" r:id="rId24"/>
    <p:sldId id="299" r:id="rId25"/>
    <p:sldId id="263" r:id="rId26"/>
    <p:sldId id="300" r:id="rId27"/>
    <p:sldId id="270" r:id="rId28"/>
    <p:sldId id="271" r:id="rId29"/>
    <p:sldId id="265" r:id="rId30"/>
    <p:sldId id="273" r:id="rId31"/>
    <p:sldId id="301" r:id="rId32"/>
    <p:sldId id="291" r:id="rId33"/>
    <p:sldId id="276" r:id="rId34"/>
    <p:sldId id="266" r:id="rId35"/>
    <p:sldId id="260" r:id="rId36"/>
    <p:sldId id="264" r:id="rId37"/>
    <p:sldId id="267" r:id="rId38"/>
    <p:sldId id="269" r:id="rId39"/>
    <p:sldId id="288" r:id="rId40"/>
    <p:sldId id="412" r:id="rId41"/>
    <p:sldId id="413" r:id="rId42"/>
    <p:sldId id="414" r:id="rId43"/>
    <p:sldId id="415" r:id="rId44"/>
    <p:sldId id="416" r:id="rId45"/>
    <p:sldId id="421" r:id="rId46"/>
    <p:sldId id="419" r:id="rId47"/>
    <p:sldId id="420" r:id="rId48"/>
    <p:sldId id="422" r:id="rId49"/>
    <p:sldId id="282" r:id="rId50"/>
    <p:sldId id="292" r:id="rId51"/>
    <p:sldId id="275" r:id="rId52"/>
    <p:sldId id="302" r:id="rId5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6E2A8-A9C8-4959-0434-02F85EDBECB3}" v="21" dt="2022-10-24T08:11:35.523"/>
    <p1510:client id="{707868BF-121A-496C-958D-CC8B10EA2FCD}" v="720" dt="2022-10-17T14:17:09.370"/>
    <p1510:client id="{A49E34AC-7013-43AB-A54A-2D43E17A8072}" v="181" dt="2022-10-24T08:20:58.075"/>
    <p1510:client id="{AF4DE0F6-6B55-4CBE-1A18-34C490EE6333}" v="373" dt="2022-10-24T08:41:33.4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108" y="2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51EA22-8228-4B01-8CBE-5BB5A142586D}"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786EE120-B850-46EA-AC91-C1E769DE7E23}">
      <dgm:prSet/>
      <dgm:spPr/>
      <dgm:t>
        <a:bodyPr/>
        <a:lstStyle/>
        <a:p>
          <a:r>
            <a:rPr lang="en-US" b="1"/>
            <a:t>Cryptocurrencies and tokens:</a:t>
          </a:r>
          <a:endParaRPr lang="en-US"/>
        </a:p>
      </dgm:t>
    </dgm:pt>
    <dgm:pt modelId="{688B5B0F-D9C2-4E60-8B0C-B369960F2475}" type="parTrans" cxnId="{B8F36354-7734-4460-98BC-1A07EFAA6F82}">
      <dgm:prSet/>
      <dgm:spPr/>
      <dgm:t>
        <a:bodyPr/>
        <a:lstStyle/>
        <a:p>
          <a:endParaRPr lang="en-US"/>
        </a:p>
      </dgm:t>
    </dgm:pt>
    <dgm:pt modelId="{2C8BFD41-4213-44A5-A47B-463F2F165B78}" type="sibTrans" cxnId="{B8F36354-7734-4460-98BC-1A07EFAA6F82}">
      <dgm:prSet/>
      <dgm:spPr/>
      <dgm:t>
        <a:bodyPr/>
        <a:lstStyle/>
        <a:p>
          <a:endParaRPr lang="en-US"/>
        </a:p>
      </dgm:t>
    </dgm:pt>
    <dgm:pt modelId="{43D1DC83-020B-402C-B5C6-487E1121BE3A}">
      <dgm:prSet/>
      <dgm:spPr/>
      <dgm:t>
        <a:bodyPr/>
        <a:lstStyle/>
        <a:p>
          <a:r>
            <a:rPr lang="en-US" b="1"/>
            <a:t>The main use case for blockchains is the support of cryptocurrencies and tokens.</a:t>
          </a:r>
          <a:endParaRPr lang="en-US"/>
        </a:p>
      </dgm:t>
    </dgm:pt>
    <dgm:pt modelId="{DE5D0AD0-04A9-49E2-BECF-E60C68286E48}" type="parTrans" cxnId="{4C9F88AF-59E0-4095-98BA-C53555E05691}">
      <dgm:prSet/>
      <dgm:spPr/>
      <dgm:t>
        <a:bodyPr/>
        <a:lstStyle/>
        <a:p>
          <a:endParaRPr lang="en-US"/>
        </a:p>
      </dgm:t>
    </dgm:pt>
    <dgm:pt modelId="{4D0C9EE9-7FE0-4036-973C-5892BE20E60B}" type="sibTrans" cxnId="{4C9F88AF-59E0-4095-98BA-C53555E05691}">
      <dgm:prSet/>
      <dgm:spPr/>
      <dgm:t>
        <a:bodyPr/>
        <a:lstStyle/>
        <a:p>
          <a:endParaRPr lang="en-US"/>
        </a:p>
      </dgm:t>
    </dgm:pt>
    <dgm:pt modelId="{CFC26A3B-CBAC-4ABF-87BD-6AF3B69DAC2D}">
      <dgm:prSet/>
      <dgm:spPr/>
      <dgm:t>
        <a:bodyPr/>
        <a:lstStyle/>
        <a:p>
          <a:r>
            <a:rPr lang="en-US" b="1"/>
            <a:t>Healthcare:</a:t>
          </a:r>
          <a:endParaRPr lang="en-US"/>
        </a:p>
      </dgm:t>
    </dgm:pt>
    <dgm:pt modelId="{25AE4417-6A33-488E-96AA-5F81D0F7AF2E}" type="parTrans" cxnId="{00578C75-E9EE-4BD1-8E1D-BDEDD3270C57}">
      <dgm:prSet/>
      <dgm:spPr/>
      <dgm:t>
        <a:bodyPr/>
        <a:lstStyle/>
        <a:p>
          <a:endParaRPr lang="en-US"/>
        </a:p>
      </dgm:t>
    </dgm:pt>
    <dgm:pt modelId="{13584CEF-CCD2-4EB5-9490-ED78D9AC70F9}" type="sibTrans" cxnId="{00578C75-E9EE-4BD1-8E1D-BDEDD3270C57}">
      <dgm:prSet/>
      <dgm:spPr/>
      <dgm:t>
        <a:bodyPr/>
        <a:lstStyle/>
        <a:p>
          <a:endParaRPr lang="en-US"/>
        </a:p>
      </dgm:t>
    </dgm:pt>
    <dgm:pt modelId="{04B2873E-CF71-4011-A7B8-2C8E26D69157}">
      <dgm:prSet/>
      <dgm:spPr/>
      <dgm:t>
        <a:bodyPr/>
        <a:lstStyle/>
        <a:p>
          <a:r>
            <a:rPr lang="en-US" b="1"/>
            <a:t>The blockchain database architecture is ideal for storing medical records. </a:t>
          </a:r>
          <a:endParaRPr lang="en-US"/>
        </a:p>
      </dgm:t>
    </dgm:pt>
    <dgm:pt modelId="{C50DA28B-2B2C-4DDD-B7DE-580DEA30CDA3}" type="parTrans" cxnId="{F8CE6F9E-5DD9-4D58-B030-A36F616FE77E}">
      <dgm:prSet/>
      <dgm:spPr/>
      <dgm:t>
        <a:bodyPr/>
        <a:lstStyle/>
        <a:p>
          <a:endParaRPr lang="en-US"/>
        </a:p>
      </dgm:t>
    </dgm:pt>
    <dgm:pt modelId="{C57BFFEE-0CDC-4980-927D-B76C570537E1}" type="sibTrans" cxnId="{F8CE6F9E-5DD9-4D58-B030-A36F616FE77E}">
      <dgm:prSet/>
      <dgm:spPr/>
      <dgm:t>
        <a:bodyPr/>
        <a:lstStyle/>
        <a:p>
          <a:endParaRPr lang="en-US"/>
        </a:p>
      </dgm:t>
    </dgm:pt>
    <dgm:pt modelId="{94302CCA-D84D-412C-80D8-E32E982EB0FF}">
      <dgm:prSet/>
      <dgm:spPr/>
      <dgm:t>
        <a:bodyPr/>
        <a:lstStyle/>
        <a:p>
          <a:r>
            <a:rPr lang="en-US" b="1"/>
            <a:t>Users receive permanent storage of medical records wherever there is an internet connection.</a:t>
          </a:r>
          <a:endParaRPr lang="en-US"/>
        </a:p>
      </dgm:t>
    </dgm:pt>
    <dgm:pt modelId="{AFE08903-33BB-433B-BCE3-A7C225A62E36}" type="parTrans" cxnId="{B442C4FB-8A7A-4917-ABD2-F7DD84D706C7}">
      <dgm:prSet/>
      <dgm:spPr/>
      <dgm:t>
        <a:bodyPr/>
        <a:lstStyle/>
        <a:p>
          <a:endParaRPr lang="en-US"/>
        </a:p>
      </dgm:t>
    </dgm:pt>
    <dgm:pt modelId="{9115A4E3-F169-4BE0-8256-47154EF92CEB}" type="sibTrans" cxnId="{B442C4FB-8A7A-4917-ABD2-F7DD84D706C7}">
      <dgm:prSet/>
      <dgm:spPr/>
      <dgm:t>
        <a:bodyPr/>
        <a:lstStyle/>
        <a:p>
          <a:endParaRPr lang="en-US"/>
        </a:p>
      </dgm:t>
    </dgm:pt>
    <dgm:pt modelId="{3D490B28-59D0-4F2A-BC86-30BA8ABC0C4F}">
      <dgm:prSet/>
      <dgm:spPr/>
      <dgm:t>
        <a:bodyPr/>
        <a:lstStyle/>
        <a:p>
          <a:r>
            <a:rPr lang="en-US" b="1"/>
            <a:t>They can share access with doctors and insurance companies with a simple online transaction.</a:t>
          </a:r>
          <a:endParaRPr lang="en-US"/>
        </a:p>
      </dgm:t>
    </dgm:pt>
    <dgm:pt modelId="{5FE2B291-F7F7-4DEA-BEFF-6F5661790041}" type="parTrans" cxnId="{F6BFC9B5-74AB-4BE6-938E-2507C62C797E}">
      <dgm:prSet/>
      <dgm:spPr/>
      <dgm:t>
        <a:bodyPr/>
        <a:lstStyle/>
        <a:p>
          <a:endParaRPr lang="en-US"/>
        </a:p>
      </dgm:t>
    </dgm:pt>
    <dgm:pt modelId="{A509EC6B-35F2-4F79-ACE2-1AA00B2C465E}" type="sibTrans" cxnId="{F6BFC9B5-74AB-4BE6-938E-2507C62C797E}">
      <dgm:prSet/>
      <dgm:spPr/>
      <dgm:t>
        <a:bodyPr/>
        <a:lstStyle/>
        <a:p>
          <a:endParaRPr lang="en-US"/>
        </a:p>
      </dgm:t>
    </dgm:pt>
    <dgm:pt modelId="{844F056A-4E97-4701-926E-A728065E330B}">
      <dgm:prSet/>
      <dgm:spPr/>
      <dgm:t>
        <a:bodyPr/>
        <a:lstStyle/>
        <a:p>
          <a:r>
            <a:rPr lang="en-US" b="1"/>
            <a:t>Decentralised finance</a:t>
          </a:r>
          <a:endParaRPr lang="en-US"/>
        </a:p>
      </dgm:t>
    </dgm:pt>
    <dgm:pt modelId="{670FFDA9-7917-4797-B836-522777246147}" type="parTrans" cxnId="{7E99459B-853C-4C01-BBDA-8ACA3A76A86B}">
      <dgm:prSet/>
      <dgm:spPr/>
      <dgm:t>
        <a:bodyPr/>
        <a:lstStyle/>
        <a:p>
          <a:endParaRPr lang="en-US"/>
        </a:p>
      </dgm:t>
    </dgm:pt>
    <dgm:pt modelId="{D5519939-C809-4456-B8FB-243DA3D0BA45}" type="sibTrans" cxnId="{7E99459B-853C-4C01-BBDA-8ACA3A76A86B}">
      <dgm:prSet/>
      <dgm:spPr/>
      <dgm:t>
        <a:bodyPr/>
        <a:lstStyle/>
        <a:p>
          <a:endParaRPr lang="en-US"/>
        </a:p>
      </dgm:t>
    </dgm:pt>
    <dgm:pt modelId="{F3C81C12-FA87-4280-8D53-2308B2517BAA}">
      <dgm:prSet/>
      <dgm:spPr/>
      <dgm:t>
        <a:bodyPr/>
        <a:lstStyle/>
        <a:p>
          <a:r>
            <a:rPr lang="en-US" b="1"/>
            <a:t>Innovative DeFi applications can track secure transactions while eliminating the need for slow and costly intermediaries.</a:t>
          </a:r>
          <a:endParaRPr lang="en-US"/>
        </a:p>
      </dgm:t>
    </dgm:pt>
    <dgm:pt modelId="{645E4D1A-2021-436B-BE24-00D60906F141}" type="parTrans" cxnId="{494B3668-86F0-44C9-A7FA-62B1C87892D4}">
      <dgm:prSet/>
      <dgm:spPr/>
      <dgm:t>
        <a:bodyPr/>
        <a:lstStyle/>
        <a:p>
          <a:endParaRPr lang="en-US"/>
        </a:p>
      </dgm:t>
    </dgm:pt>
    <dgm:pt modelId="{A0044353-FB57-436F-8879-714DAC0C98E2}" type="sibTrans" cxnId="{494B3668-86F0-44C9-A7FA-62B1C87892D4}">
      <dgm:prSet/>
      <dgm:spPr/>
      <dgm:t>
        <a:bodyPr/>
        <a:lstStyle/>
        <a:p>
          <a:endParaRPr lang="en-US"/>
        </a:p>
      </dgm:t>
    </dgm:pt>
    <dgm:pt modelId="{6A723751-1B94-4E17-8AB8-D6671E5B869B}">
      <dgm:prSet/>
      <dgm:spPr/>
      <dgm:t>
        <a:bodyPr/>
        <a:lstStyle/>
        <a:p>
          <a:r>
            <a:rPr lang="en-US" b="1"/>
            <a:t>The blockchain maintains a history of previous transactions for auditors</a:t>
          </a:r>
          <a:endParaRPr lang="en-US"/>
        </a:p>
      </dgm:t>
    </dgm:pt>
    <dgm:pt modelId="{2F3D38F1-9F9F-4C58-AE65-68C61A56C7F0}" type="parTrans" cxnId="{0BAF0F07-4C48-420F-B35F-15287CF82FED}">
      <dgm:prSet/>
      <dgm:spPr/>
      <dgm:t>
        <a:bodyPr/>
        <a:lstStyle/>
        <a:p>
          <a:endParaRPr lang="en-US"/>
        </a:p>
      </dgm:t>
    </dgm:pt>
    <dgm:pt modelId="{257C495C-FC39-4B6C-8515-6B8FF7A809DC}" type="sibTrans" cxnId="{0BAF0F07-4C48-420F-B35F-15287CF82FED}">
      <dgm:prSet/>
      <dgm:spPr/>
      <dgm:t>
        <a:bodyPr/>
        <a:lstStyle/>
        <a:p>
          <a:endParaRPr lang="en-US"/>
        </a:p>
      </dgm:t>
    </dgm:pt>
    <dgm:pt modelId="{B03A38D0-B3EA-423C-9539-FC1FC83206BC}">
      <dgm:prSet/>
      <dgm:spPr/>
      <dgm:t>
        <a:bodyPr/>
        <a:lstStyle/>
        <a:p>
          <a:r>
            <a:rPr lang="en-US" b="1"/>
            <a:t>Supply chain management:</a:t>
          </a:r>
          <a:endParaRPr lang="en-US"/>
        </a:p>
      </dgm:t>
    </dgm:pt>
    <dgm:pt modelId="{79A633FD-A531-4751-94A5-AEDCAA103D84}" type="parTrans" cxnId="{018F8379-CC30-4394-BEC2-6F461D2C9F70}">
      <dgm:prSet/>
      <dgm:spPr/>
      <dgm:t>
        <a:bodyPr/>
        <a:lstStyle/>
        <a:p>
          <a:endParaRPr lang="en-US"/>
        </a:p>
      </dgm:t>
    </dgm:pt>
    <dgm:pt modelId="{9D9CD3CB-CE09-4923-87CC-215A1D530D1D}" type="sibTrans" cxnId="{018F8379-CC30-4394-BEC2-6F461D2C9F70}">
      <dgm:prSet/>
      <dgm:spPr/>
      <dgm:t>
        <a:bodyPr/>
        <a:lstStyle/>
        <a:p>
          <a:endParaRPr lang="en-US"/>
        </a:p>
      </dgm:t>
    </dgm:pt>
    <dgm:pt modelId="{091D65CD-1D38-4D33-BFA0-90F50A732577}">
      <dgm:prSet/>
      <dgm:spPr/>
      <dgm:t>
        <a:bodyPr/>
        <a:lstStyle/>
        <a:p>
          <a:r>
            <a:rPr lang="en-US" b="1"/>
            <a:t>The blockchain can play a key role in tracking products throughout their journey from creation to use.</a:t>
          </a:r>
          <a:endParaRPr lang="en-US"/>
        </a:p>
      </dgm:t>
    </dgm:pt>
    <dgm:pt modelId="{540EAF22-73C8-404F-825B-F43DB027BEFC}" type="parTrans" cxnId="{9148C2B5-19EF-485A-ACD9-D7CE90D52BE9}">
      <dgm:prSet/>
      <dgm:spPr/>
      <dgm:t>
        <a:bodyPr/>
        <a:lstStyle/>
        <a:p>
          <a:endParaRPr lang="en-US"/>
        </a:p>
      </dgm:t>
    </dgm:pt>
    <dgm:pt modelId="{8C3D2FC1-BB7A-4E97-814C-EED730B0044D}" type="sibTrans" cxnId="{9148C2B5-19EF-485A-ACD9-D7CE90D52BE9}">
      <dgm:prSet/>
      <dgm:spPr/>
      <dgm:t>
        <a:bodyPr/>
        <a:lstStyle/>
        <a:p>
          <a:endParaRPr lang="en-US"/>
        </a:p>
      </dgm:t>
    </dgm:pt>
    <dgm:pt modelId="{BE3613C2-092C-4F17-A8CD-6C34F17BFB7A}">
      <dgm:prSet/>
      <dgm:spPr/>
      <dgm:t>
        <a:bodyPr/>
        <a:lstStyle/>
        <a:p>
          <a:r>
            <a:rPr lang="en-US" b="1"/>
            <a:t>Insurance settlements:</a:t>
          </a:r>
          <a:endParaRPr lang="en-US"/>
        </a:p>
      </dgm:t>
    </dgm:pt>
    <dgm:pt modelId="{B8F08244-BFD3-4ACE-A35D-1EA32C82FE92}" type="parTrans" cxnId="{54623A86-3164-4673-9FDD-1C1D2120E6EA}">
      <dgm:prSet/>
      <dgm:spPr/>
      <dgm:t>
        <a:bodyPr/>
        <a:lstStyle/>
        <a:p>
          <a:endParaRPr lang="en-US"/>
        </a:p>
      </dgm:t>
    </dgm:pt>
    <dgm:pt modelId="{ED130C5C-AE12-43A4-89F5-2FE9A3F12D81}" type="sibTrans" cxnId="{54623A86-3164-4673-9FDD-1C1D2120E6EA}">
      <dgm:prSet/>
      <dgm:spPr/>
      <dgm:t>
        <a:bodyPr/>
        <a:lstStyle/>
        <a:p>
          <a:endParaRPr lang="en-US"/>
        </a:p>
      </dgm:t>
    </dgm:pt>
    <dgm:pt modelId="{20B1BB1C-CE0B-4E7F-BD88-9F818A673703}">
      <dgm:prSet/>
      <dgm:spPr/>
      <dgm:t>
        <a:bodyPr/>
        <a:lstStyle/>
        <a:p>
          <a:r>
            <a:rPr lang="en-US" b="1"/>
            <a:t>Blockchain-based applications can eliminate the risk of fraud while streamlining loss reimbursement in the insurance industry.</a:t>
          </a:r>
          <a:endParaRPr lang="en-US"/>
        </a:p>
      </dgm:t>
    </dgm:pt>
    <dgm:pt modelId="{C26E0632-BC16-4811-AC07-CBC6FDC33BBD}" type="parTrans" cxnId="{D1F74B26-BA64-417C-8F8B-A348F7495E17}">
      <dgm:prSet/>
      <dgm:spPr/>
      <dgm:t>
        <a:bodyPr/>
        <a:lstStyle/>
        <a:p>
          <a:endParaRPr lang="en-US"/>
        </a:p>
      </dgm:t>
    </dgm:pt>
    <dgm:pt modelId="{36B76BBB-070A-4E8B-B3C0-40604EDDD9A4}" type="sibTrans" cxnId="{D1F74B26-BA64-417C-8F8B-A348F7495E17}">
      <dgm:prSet/>
      <dgm:spPr/>
      <dgm:t>
        <a:bodyPr/>
        <a:lstStyle/>
        <a:p>
          <a:endParaRPr lang="en-US"/>
        </a:p>
      </dgm:t>
    </dgm:pt>
    <dgm:pt modelId="{4C8CE85E-1FA5-4F58-A382-A77EC76D20C1}">
      <dgm:prSet/>
      <dgm:spPr/>
      <dgm:t>
        <a:bodyPr/>
        <a:lstStyle/>
        <a:p>
          <a:r>
            <a:rPr lang="en-US" b="1"/>
            <a:t>Blockchain voting</a:t>
          </a:r>
          <a:endParaRPr lang="en-US"/>
        </a:p>
      </dgm:t>
    </dgm:pt>
    <dgm:pt modelId="{51F90889-1C91-430C-A796-9E9B6B3AE230}" type="parTrans" cxnId="{733F0881-5BA6-4AEF-8065-F8B89879001C}">
      <dgm:prSet/>
      <dgm:spPr/>
      <dgm:t>
        <a:bodyPr/>
        <a:lstStyle/>
        <a:p>
          <a:endParaRPr lang="en-US"/>
        </a:p>
      </dgm:t>
    </dgm:pt>
    <dgm:pt modelId="{90833F14-2E4C-4B58-8590-A6E9F59B8DEF}" type="sibTrans" cxnId="{733F0881-5BA6-4AEF-8065-F8B89879001C}">
      <dgm:prSet/>
      <dgm:spPr/>
      <dgm:t>
        <a:bodyPr/>
        <a:lstStyle/>
        <a:p>
          <a:endParaRPr lang="en-US"/>
        </a:p>
      </dgm:t>
    </dgm:pt>
    <dgm:pt modelId="{8DBE9DB8-2007-45DE-84BD-C501187BCA5F}">
      <dgm:prSet/>
      <dgm:spPr/>
      <dgm:t>
        <a:bodyPr/>
        <a:lstStyle/>
        <a:p>
          <a:r>
            <a:rPr lang="en-US" b="1"/>
            <a:t>With blockchain voting, the verification of the voter's identity is guaranteed with cryptographic security.</a:t>
          </a:r>
          <a:endParaRPr lang="en-US"/>
        </a:p>
      </dgm:t>
    </dgm:pt>
    <dgm:pt modelId="{0D4C4B82-E8AF-4BA3-AC5A-FE4D4181F636}" type="parTrans" cxnId="{14DBF4C4-FE07-4850-826D-A51D1B7387D0}">
      <dgm:prSet/>
      <dgm:spPr/>
      <dgm:t>
        <a:bodyPr/>
        <a:lstStyle/>
        <a:p>
          <a:endParaRPr lang="en-US"/>
        </a:p>
      </dgm:t>
    </dgm:pt>
    <dgm:pt modelId="{0B506FA0-A4C1-4323-871D-7044B22F1B7B}" type="sibTrans" cxnId="{14DBF4C4-FE07-4850-826D-A51D1B7387D0}">
      <dgm:prSet/>
      <dgm:spPr/>
      <dgm:t>
        <a:bodyPr/>
        <a:lstStyle/>
        <a:p>
          <a:endParaRPr lang="en-US"/>
        </a:p>
      </dgm:t>
    </dgm:pt>
    <dgm:pt modelId="{B04BD55B-FEBF-4B35-8BBD-A2C3C8BED17C}">
      <dgm:prSet/>
      <dgm:spPr/>
      <dgm:t>
        <a:bodyPr/>
        <a:lstStyle/>
        <a:p>
          <a:r>
            <a:rPr lang="en-US" b="1"/>
            <a:t>The blockchain network can monitor the vote, tally it and guarantee the integrity of the result.</a:t>
          </a:r>
          <a:endParaRPr lang="en-US"/>
        </a:p>
      </dgm:t>
    </dgm:pt>
    <dgm:pt modelId="{1B7D52E1-9DF4-4605-90C5-F8823F2D5B6D}" type="parTrans" cxnId="{2AE8F612-A8C6-43A8-ABB8-661A9DF19FAB}">
      <dgm:prSet/>
      <dgm:spPr/>
      <dgm:t>
        <a:bodyPr/>
        <a:lstStyle/>
        <a:p>
          <a:endParaRPr lang="en-US"/>
        </a:p>
      </dgm:t>
    </dgm:pt>
    <dgm:pt modelId="{7B3A9A8C-797C-4E37-B692-5A499B8861F6}" type="sibTrans" cxnId="{2AE8F612-A8C6-43A8-ABB8-661A9DF19FAB}">
      <dgm:prSet/>
      <dgm:spPr/>
      <dgm:t>
        <a:bodyPr/>
        <a:lstStyle/>
        <a:p>
          <a:endParaRPr lang="en-US"/>
        </a:p>
      </dgm:t>
    </dgm:pt>
    <dgm:pt modelId="{543F9844-6A0E-4692-80C1-2FBE3186BA82}">
      <dgm:prSet/>
      <dgm:spPr/>
      <dgm:t>
        <a:bodyPr/>
        <a:lstStyle/>
        <a:p>
          <a:r>
            <a:rPr lang="en-US" b="1"/>
            <a:t>Media and communications:</a:t>
          </a:r>
          <a:endParaRPr lang="en-US"/>
        </a:p>
      </dgm:t>
    </dgm:pt>
    <dgm:pt modelId="{94F52FC7-AF74-4EB9-A9EC-C98BE8E30102}" type="parTrans" cxnId="{83AAA2E0-30F8-4269-9891-1DD70025123A}">
      <dgm:prSet/>
      <dgm:spPr/>
      <dgm:t>
        <a:bodyPr/>
        <a:lstStyle/>
        <a:p>
          <a:endParaRPr lang="en-US"/>
        </a:p>
      </dgm:t>
    </dgm:pt>
    <dgm:pt modelId="{41C6E90A-0E53-42EB-BD97-354D3A6458E0}" type="sibTrans" cxnId="{83AAA2E0-30F8-4269-9891-1DD70025123A}">
      <dgm:prSet/>
      <dgm:spPr/>
      <dgm:t>
        <a:bodyPr/>
        <a:lstStyle/>
        <a:p>
          <a:endParaRPr lang="en-US"/>
        </a:p>
      </dgm:t>
    </dgm:pt>
    <dgm:pt modelId="{C6412535-269D-4F70-90EB-9DC3E942FC43}">
      <dgm:prSet/>
      <dgm:spPr/>
      <dgm:t>
        <a:bodyPr/>
        <a:lstStyle/>
        <a:p>
          <a:r>
            <a:rPr lang="en-US" b="1"/>
            <a:t>Both artists and production companies complain about piracy.</a:t>
          </a:r>
          <a:endParaRPr lang="en-US"/>
        </a:p>
      </dgm:t>
    </dgm:pt>
    <dgm:pt modelId="{39303BEA-7D6F-4EF5-9D3C-B040E474BF4F}" type="parTrans" cxnId="{37777E4D-B6E2-4530-9FD7-B6FF209EFCD7}">
      <dgm:prSet/>
      <dgm:spPr/>
      <dgm:t>
        <a:bodyPr/>
        <a:lstStyle/>
        <a:p>
          <a:endParaRPr lang="en-US"/>
        </a:p>
      </dgm:t>
    </dgm:pt>
    <dgm:pt modelId="{DF038371-F9EC-4931-B482-0D7D3BF9D5F6}" type="sibTrans" cxnId="{37777E4D-B6E2-4530-9FD7-B6FF209EFCD7}">
      <dgm:prSet/>
      <dgm:spPr/>
      <dgm:t>
        <a:bodyPr/>
        <a:lstStyle/>
        <a:p>
          <a:endParaRPr lang="en-US"/>
        </a:p>
      </dgm:t>
    </dgm:pt>
    <dgm:pt modelId="{EEC5E821-174A-404F-A828-794490D1F57A}">
      <dgm:prSet/>
      <dgm:spPr/>
      <dgm:t>
        <a:bodyPr/>
        <a:lstStyle/>
        <a:p>
          <a:r>
            <a:rPr lang="en-US" b="1"/>
            <a:t>Blockchain-based distribution could make each copy of a digital media file unique </a:t>
          </a:r>
          <a:endParaRPr lang="en-US"/>
        </a:p>
      </dgm:t>
    </dgm:pt>
    <dgm:pt modelId="{4B4DF36A-900F-487E-8F30-E177EC6A3FA6}" type="parTrans" cxnId="{8F25BFAF-EEA9-4134-87B7-14E184EF9946}">
      <dgm:prSet/>
      <dgm:spPr/>
      <dgm:t>
        <a:bodyPr/>
        <a:lstStyle/>
        <a:p>
          <a:endParaRPr lang="en-US"/>
        </a:p>
      </dgm:t>
    </dgm:pt>
    <dgm:pt modelId="{6A4B6F03-A60F-4AC8-BB94-7E06403CD894}" type="sibTrans" cxnId="{8F25BFAF-EEA9-4134-87B7-14E184EF9946}">
      <dgm:prSet/>
      <dgm:spPr/>
      <dgm:t>
        <a:bodyPr/>
        <a:lstStyle/>
        <a:p>
          <a:endParaRPr lang="en-US"/>
        </a:p>
      </dgm:t>
    </dgm:pt>
    <dgm:pt modelId="{9A2526BB-AED7-4980-BC2C-FB7FC5B4C108}">
      <dgm:prSet/>
      <dgm:spPr/>
      <dgm:t>
        <a:bodyPr/>
        <a:lstStyle/>
        <a:p>
          <a:r>
            <a:rPr lang="en-US" b="1"/>
            <a:t>And provide a convenient mechanism where viewers make micro-payments directly to creators or production companies.</a:t>
          </a:r>
          <a:endParaRPr lang="en-US"/>
        </a:p>
      </dgm:t>
    </dgm:pt>
    <dgm:pt modelId="{71311841-810A-49B7-A773-EB81D4A87074}" type="parTrans" cxnId="{74D42F8F-4AE7-42E8-928D-1A60640658AB}">
      <dgm:prSet/>
      <dgm:spPr/>
      <dgm:t>
        <a:bodyPr/>
        <a:lstStyle/>
        <a:p>
          <a:endParaRPr lang="en-US"/>
        </a:p>
      </dgm:t>
    </dgm:pt>
    <dgm:pt modelId="{19AE4CD0-67D9-40AB-B0F1-1BCD4A42FB74}" type="sibTrans" cxnId="{74D42F8F-4AE7-42E8-928D-1A60640658AB}">
      <dgm:prSet/>
      <dgm:spPr/>
      <dgm:t>
        <a:bodyPr/>
        <a:lstStyle/>
        <a:p>
          <a:endParaRPr lang="en-US"/>
        </a:p>
      </dgm:t>
    </dgm:pt>
    <dgm:pt modelId="{0D395D52-0701-486E-B773-D421B4A07DEF}" type="pres">
      <dgm:prSet presAssocID="{3851EA22-8228-4B01-8CBE-5BB5A142586D}" presName="linear" presStyleCnt="0">
        <dgm:presLayoutVars>
          <dgm:animLvl val="lvl"/>
          <dgm:resizeHandles val="exact"/>
        </dgm:presLayoutVars>
      </dgm:prSet>
      <dgm:spPr/>
    </dgm:pt>
    <dgm:pt modelId="{7346E2E4-31AF-4C12-9DC6-F6D6383D2EA5}" type="pres">
      <dgm:prSet presAssocID="{786EE120-B850-46EA-AC91-C1E769DE7E23}" presName="parentText" presStyleLbl="node1" presStyleIdx="0" presStyleCnt="7">
        <dgm:presLayoutVars>
          <dgm:chMax val="0"/>
          <dgm:bulletEnabled val="1"/>
        </dgm:presLayoutVars>
      </dgm:prSet>
      <dgm:spPr/>
    </dgm:pt>
    <dgm:pt modelId="{14778BDA-1107-40F8-AB9E-0069914D6BE7}" type="pres">
      <dgm:prSet presAssocID="{786EE120-B850-46EA-AC91-C1E769DE7E23}" presName="childText" presStyleLbl="revTx" presStyleIdx="0" presStyleCnt="7">
        <dgm:presLayoutVars>
          <dgm:bulletEnabled val="1"/>
        </dgm:presLayoutVars>
      </dgm:prSet>
      <dgm:spPr/>
    </dgm:pt>
    <dgm:pt modelId="{189CCE62-C283-4B65-AFC5-EF577507A2C8}" type="pres">
      <dgm:prSet presAssocID="{CFC26A3B-CBAC-4ABF-87BD-6AF3B69DAC2D}" presName="parentText" presStyleLbl="node1" presStyleIdx="1" presStyleCnt="7">
        <dgm:presLayoutVars>
          <dgm:chMax val="0"/>
          <dgm:bulletEnabled val="1"/>
        </dgm:presLayoutVars>
      </dgm:prSet>
      <dgm:spPr/>
    </dgm:pt>
    <dgm:pt modelId="{C3206A2E-E18B-41FE-A4C4-30E267E53F8A}" type="pres">
      <dgm:prSet presAssocID="{CFC26A3B-CBAC-4ABF-87BD-6AF3B69DAC2D}" presName="childText" presStyleLbl="revTx" presStyleIdx="1" presStyleCnt="7">
        <dgm:presLayoutVars>
          <dgm:bulletEnabled val="1"/>
        </dgm:presLayoutVars>
      </dgm:prSet>
      <dgm:spPr/>
    </dgm:pt>
    <dgm:pt modelId="{C01E6ED7-CD37-4212-9C46-850CB2287544}" type="pres">
      <dgm:prSet presAssocID="{844F056A-4E97-4701-926E-A728065E330B}" presName="parentText" presStyleLbl="node1" presStyleIdx="2" presStyleCnt="7">
        <dgm:presLayoutVars>
          <dgm:chMax val="0"/>
          <dgm:bulletEnabled val="1"/>
        </dgm:presLayoutVars>
      </dgm:prSet>
      <dgm:spPr/>
    </dgm:pt>
    <dgm:pt modelId="{37A6057C-DC53-48C2-A45E-71B09654EEC3}" type="pres">
      <dgm:prSet presAssocID="{844F056A-4E97-4701-926E-A728065E330B}" presName="childText" presStyleLbl="revTx" presStyleIdx="2" presStyleCnt="7">
        <dgm:presLayoutVars>
          <dgm:bulletEnabled val="1"/>
        </dgm:presLayoutVars>
      </dgm:prSet>
      <dgm:spPr/>
    </dgm:pt>
    <dgm:pt modelId="{08352BB6-4429-44B1-8CF5-3107569639B4}" type="pres">
      <dgm:prSet presAssocID="{B03A38D0-B3EA-423C-9539-FC1FC83206BC}" presName="parentText" presStyleLbl="node1" presStyleIdx="3" presStyleCnt="7">
        <dgm:presLayoutVars>
          <dgm:chMax val="0"/>
          <dgm:bulletEnabled val="1"/>
        </dgm:presLayoutVars>
      </dgm:prSet>
      <dgm:spPr/>
    </dgm:pt>
    <dgm:pt modelId="{FFBB3CCB-4C82-4A35-B276-C06EE543815C}" type="pres">
      <dgm:prSet presAssocID="{B03A38D0-B3EA-423C-9539-FC1FC83206BC}" presName="childText" presStyleLbl="revTx" presStyleIdx="3" presStyleCnt="7">
        <dgm:presLayoutVars>
          <dgm:bulletEnabled val="1"/>
        </dgm:presLayoutVars>
      </dgm:prSet>
      <dgm:spPr/>
    </dgm:pt>
    <dgm:pt modelId="{96B8FE01-C2A2-42E3-AB8D-9D6F37F7210E}" type="pres">
      <dgm:prSet presAssocID="{BE3613C2-092C-4F17-A8CD-6C34F17BFB7A}" presName="parentText" presStyleLbl="node1" presStyleIdx="4" presStyleCnt="7">
        <dgm:presLayoutVars>
          <dgm:chMax val="0"/>
          <dgm:bulletEnabled val="1"/>
        </dgm:presLayoutVars>
      </dgm:prSet>
      <dgm:spPr/>
    </dgm:pt>
    <dgm:pt modelId="{CDAD4AF9-74D0-4414-9A3D-44D3C2AC0E9E}" type="pres">
      <dgm:prSet presAssocID="{BE3613C2-092C-4F17-A8CD-6C34F17BFB7A}" presName="childText" presStyleLbl="revTx" presStyleIdx="4" presStyleCnt="7">
        <dgm:presLayoutVars>
          <dgm:bulletEnabled val="1"/>
        </dgm:presLayoutVars>
      </dgm:prSet>
      <dgm:spPr/>
    </dgm:pt>
    <dgm:pt modelId="{A0A1A9CB-7FFD-4263-89DA-75D2340C1616}" type="pres">
      <dgm:prSet presAssocID="{4C8CE85E-1FA5-4F58-A382-A77EC76D20C1}" presName="parentText" presStyleLbl="node1" presStyleIdx="5" presStyleCnt="7">
        <dgm:presLayoutVars>
          <dgm:chMax val="0"/>
          <dgm:bulletEnabled val="1"/>
        </dgm:presLayoutVars>
      </dgm:prSet>
      <dgm:spPr/>
    </dgm:pt>
    <dgm:pt modelId="{A96031C0-E18F-4AEF-AC96-1FE5C43DAAE9}" type="pres">
      <dgm:prSet presAssocID="{4C8CE85E-1FA5-4F58-A382-A77EC76D20C1}" presName="childText" presStyleLbl="revTx" presStyleIdx="5" presStyleCnt="7">
        <dgm:presLayoutVars>
          <dgm:bulletEnabled val="1"/>
        </dgm:presLayoutVars>
      </dgm:prSet>
      <dgm:spPr/>
    </dgm:pt>
    <dgm:pt modelId="{D2D0093A-476F-43FD-8B13-F554597617C2}" type="pres">
      <dgm:prSet presAssocID="{543F9844-6A0E-4692-80C1-2FBE3186BA82}" presName="parentText" presStyleLbl="node1" presStyleIdx="6" presStyleCnt="7">
        <dgm:presLayoutVars>
          <dgm:chMax val="0"/>
          <dgm:bulletEnabled val="1"/>
        </dgm:presLayoutVars>
      </dgm:prSet>
      <dgm:spPr/>
    </dgm:pt>
    <dgm:pt modelId="{772A39A4-0BE4-40B5-BFF6-B663033B714A}" type="pres">
      <dgm:prSet presAssocID="{543F9844-6A0E-4692-80C1-2FBE3186BA82}" presName="childText" presStyleLbl="revTx" presStyleIdx="6" presStyleCnt="7">
        <dgm:presLayoutVars>
          <dgm:bulletEnabled val="1"/>
        </dgm:presLayoutVars>
      </dgm:prSet>
      <dgm:spPr/>
    </dgm:pt>
  </dgm:ptLst>
  <dgm:cxnLst>
    <dgm:cxn modelId="{67D91605-DDE2-4007-A1FB-4EF327F718E9}" type="presOf" srcId="{CFC26A3B-CBAC-4ABF-87BD-6AF3B69DAC2D}" destId="{189CCE62-C283-4B65-AFC5-EF577507A2C8}" srcOrd="0" destOrd="0" presId="urn:microsoft.com/office/officeart/2005/8/layout/vList2"/>
    <dgm:cxn modelId="{0BAF0F07-4C48-420F-B35F-15287CF82FED}" srcId="{844F056A-4E97-4701-926E-A728065E330B}" destId="{6A723751-1B94-4E17-8AB8-D6671E5B869B}" srcOrd="1" destOrd="0" parTransId="{2F3D38F1-9F9F-4C58-AE65-68C61A56C7F0}" sibTransId="{257C495C-FC39-4B6C-8515-6B8FF7A809DC}"/>
    <dgm:cxn modelId="{8084A40D-FBE5-420D-B242-50A6B0187C81}" type="presOf" srcId="{3D490B28-59D0-4F2A-BC86-30BA8ABC0C4F}" destId="{C3206A2E-E18B-41FE-A4C4-30E267E53F8A}" srcOrd="0" destOrd="2" presId="urn:microsoft.com/office/officeart/2005/8/layout/vList2"/>
    <dgm:cxn modelId="{2AE8F612-A8C6-43A8-ABB8-661A9DF19FAB}" srcId="{4C8CE85E-1FA5-4F58-A382-A77EC76D20C1}" destId="{B04BD55B-FEBF-4B35-8BBD-A2C3C8BED17C}" srcOrd="1" destOrd="0" parTransId="{1B7D52E1-9DF4-4605-90C5-F8823F2D5B6D}" sibTransId="{7B3A9A8C-797C-4E37-B692-5A499B8861F6}"/>
    <dgm:cxn modelId="{7955011A-F4B7-4877-95E5-92DDDE07FA93}" type="presOf" srcId="{6A723751-1B94-4E17-8AB8-D6671E5B869B}" destId="{37A6057C-DC53-48C2-A45E-71B09654EEC3}" srcOrd="0" destOrd="1" presId="urn:microsoft.com/office/officeart/2005/8/layout/vList2"/>
    <dgm:cxn modelId="{9DD7631E-472E-4732-91E1-348221B500DF}" type="presOf" srcId="{091D65CD-1D38-4D33-BFA0-90F50A732577}" destId="{FFBB3CCB-4C82-4A35-B276-C06EE543815C}" srcOrd="0" destOrd="0" presId="urn:microsoft.com/office/officeart/2005/8/layout/vList2"/>
    <dgm:cxn modelId="{33CCE41F-1A22-49CF-8A70-2BE7E7738274}" type="presOf" srcId="{BE3613C2-092C-4F17-A8CD-6C34F17BFB7A}" destId="{96B8FE01-C2A2-42E3-AB8D-9D6F37F7210E}" srcOrd="0" destOrd="0" presId="urn:microsoft.com/office/officeart/2005/8/layout/vList2"/>
    <dgm:cxn modelId="{D1F74B26-BA64-417C-8F8B-A348F7495E17}" srcId="{BE3613C2-092C-4F17-A8CD-6C34F17BFB7A}" destId="{20B1BB1C-CE0B-4E7F-BD88-9F818A673703}" srcOrd="0" destOrd="0" parTransId="{C26E0632-BC16-4811-AC07-CBC6FDC33BBD}" sibTransId="{36B76BBB-070A-4E8B-B3C0-40604EDDD9A4}"/>
    <dgm:cxn modelId="{1127FF2D-06A8-4DF1-8BAC-D629CF872C4C}" type="presOf" srcId="{844F056A-4E97-4701-926E-A728065E330B}" destId="{C01E6ED7-CD37-4212-9C46-850CB2287544}" srcOrd="0" destOrd="0" presId="urn:microsoft.com/office/officeart/2005/8/layout/vList2"/>
    <dgm:cxn modelId="{7F1A085C-914F-4E7C-A5C4-BC92460EC339}" type="presOf" srcId="{EEC5E821-174A-404F-A828-794490D1F57A}" destId="{772A39A4-0BE4-40B5-BFF6-B663033B714A}" srcOrd="0" destOrd="1" presId="urn:microsoft.com/office/officeart/2005/8/layout/vList2"/>
    <dgm:cxn modelId="{D5D7485D-9EC1-471D-9999-8969EEFEC6C3}" type="presOf" srcId="{F3C81C12-FA87-4280-8D53-2308B2517BAA}" destId="{37A6057C-DC53-48C2-A45E-71B09654EEC3}" srcOrd="0" destOrd="0" presId="urn:microsoft.com/office/officeart/2005/8/layout/vList2"/>
    <dgm:cxn modelId="{4D8C8B5E-F59D-4BDA-A070-61F4BB5309D9}" type="presOf" srcId="{9A2526BB-AED7-4980-BC2C-FB7FC5B4C108}" destId="{772A39A4-0BE4-40B5-BFF6-B663033B714A}" srcOrd="0" destOrd="2" presId="urn:microsoft.com/office/officeart/2005/8/layout/vList2"/>
    <dgm:cxn modelId="{494B3668-86F0-44C9-A7FA-62B1C87892D4}" srcId="{844F056A-4E97-4701-926E-A728065E330B}" destId="{F3C81C12-FA87-4280-8D53-2308B2517BAA}" srcOrd="0" destOrd="0" parTransId="{645E4D1A-2021-436B-BE24-00D60906F141}" sibTransId="{A0044353-FB57-436F-8879-714DAC0C98E2}"/>
    <dgm:cxn modelId="{37777E4D-B6E2-4530-9FD7-B6FF209EFCD7}" srcId="{543F9844-6A0E-4692-80C1-2FBE3186BA82}" destId="{C6412535-269D-4F70-90EB-9DC3E942FC43}" srcOrd="0" destOrd="0" parTransId="{39303BEA-7D6F-4EF5-9D3C-B040E474BF4F}" sibTransId="{DF038371-F9EC-4931-B482-0D7D3BF9D5F6}"/>
    <dgm:cxn modelId="{A6C9F253-A97A-4896-AA3A-DB7588FBF706}" type="presOf" srcId="{C6412535-269D-4F70-90EB-9DC3E942FC43}" destId="{772A39A4-0BE4-40B5-BFF6-B663033B714A}" srcOrd="0" destOrd="0" presId="urn:microsoft.com/office/officeart/2005/8/layout/vList2"/>
    <dgm:cxn modelId="{B8F36354-7734-4460-98BC-1A07EFAA6F82}" srcId="{3851EA22-8228-4B01-8CBE-5BB5A142586D}" destId="{786EE120-B850-46EA-AC91-C1E769DE7E23}" srcOrd="0" destOrd="0" parTransId="{688B5B0F-D9C2-4E60-8B0C-B369960F2475}" sibTransId="{2C8BFD41-4213-44A5-A47B-463F2F165B78}"/>
    <dgm:cxn modelId="{00578C75-E9EE-4BD1-8E1D-BDEDD3270C57}" srcId="{3851EA22-8228-4B01-8CBE-5BB5A142586D}" destId="{CFC26A3B-CBAC-4ABF-87BD-6AF3B69DAC2D}" srcOrd="1" destOrd="0" parTransId="{25AE4417-6A33-488E-96AA-5F81D0F7AF2E}" sibTransId="{13584CEF-CCD2-4EB5-9490-ED78D9AC70F9}"/>
    <dgm:cxn modelId="{DE96B878-249F-4EDB-9FF4-0D1A04DE5D67}" type="presOf" srcId="{B03A38D0-B3EA-423C-9539-FC1FC83206BC}" destId="{08352BB6-4429-44B1-8CF5-3107569639B4}" srcOrd="0" destOrd="0" presId="urn:microsoft.com/office/officeart/2005/8/layout/vList2"/>
    <dgm:cxn modelId="{018F8379-CC30-4394-BEC2-6F461D2C9F70}" srcId="{3851EA22-8228-4B01-8CBE-5BB5A142586D}" destId="{B03A38D0-B3EA-423C-9539-FC1FC83206BC}" srcOrd="3" destOrd="0" parTransId="{79A633FD-A531-4751-94A5-AEDCAA103D84}" sibTransId="{9D9CD3CB-CE09-4923-87CC-215A1D530D1D}"/>
    <dgm:cxn modelId="{FF91BC7C-7826-4E11-A1BC-5349373C0089}" type="presOf" srcId="{786EE120-B850-46EA-AC91-C1E769DE7E23}" destId="{7346E2E4-31AF-4C12-9DC6-F6D6383D2EA5}" srcOrd="0" destOrd="0" presId="urn:microsoft.com/office/officeart/2005/8/layout/vList2"/>
    <dgm:cxn modelId="{733F0881-5BA6-4AEF-8065-F8B89879001C}" srcId="{3851EA22-8228-4B01-8CBE-5BB5A142586D}" destId="{4C8CE85E-1FA5-4F58-A382-A77EC76D20C1}" srcOrd="5" destOrd="0" parTransId="{51F90889-1C91-430C-A796-9E9B6B3AE230}" sibTransId="{90833F14-2E4C-4B58-8590-A6E9F59B8DEF}"/>
    <dgm:cxn modelId="{54623A86-3164-4673-9FDD-1C1D2120E6EA}" srcId="{3851EA22-8228-4B01-8CBE-5BB5A142586D}" destId="{BE3613C2-092C-4F17-A8CD-6C34F17BFB7A}" srcOrd="4" destOrd="0" parTransId="{B8F08244-BFD3-4ACE-A35D-1EA32C82FE92}" sibTransId="{ED130C5C-AE12-43A4-89F5-2FE9A3F12D81}"/>
    <dgm:cxn modelId="{2B94DA89-9141-4A43-87D7-C44C5E78372B}" type="presOf" srcId="{3851EA22-8228-4B01-8CBE-5BB5A142586D}" destId="{0D395D52-0701-486E-B773-D421B4A07DEF}" srcOrd="0" destOrd="0" presId="urn:microsoft.com/office/officeart/2005/8/layout/vList2"/>
    <dgm:cxn modelId="{74D42F8F-4AE7-42E8-928D-1A60640658AB}" srcId="{543F9844-6A0E-4692-80C1-2FBE3186BA82}" destId="{9A2526BB-AED7-4980-BC2C-FB7FC5B4C108}" srcOrd="2" destOrd="0" parTransId="{71311841-810A-49B7-A773-EB81D4A87074}" sibTransId="{19AE4CD0-67D9-40AB-B0F1-1BCD4A42FB74}"/>
    <dgm:cxn modelId="{2C36A98F-2A40-4F90-9450-ED1E88CB5181}" type="presOf" srcId="{43D1DC83-020B-402C-B5C6-487E1121BE3A}" destId="{14778BDA-1107-40F8-AB9E-0069914D6BE7}" srcOrd="0" destOrd="0" presId="urn:microsoft.com/office/officeart/2005/8/layout/vList2"/>
    <dgm:cxn modelId="{5E3BD48F-D40D-4173-8F99-F7B6176FB0B3}" type="presOf" srcId="{94302CCA-D84D-412C-80D8-E32E982EB0FF}" destId="{C3206A2E-E18B-41FE-A4C4-30E267E53F8A}" srcOrd="0" destOrd="1" presId="urn:microsoft.com/office/officeart/2005/8/layout/vList2"/>
    <dgm:cxn modelId="{7E99459B-853C-4C01-BBDA-8ACA3A76A86B}" srcId="{3851EA22-8228-4B01-8CBE-5BB5A142586D}" destId="{844F056A-4E97-4701-926E-A728065E330B}" srcOrd="2" destOrd="0" parTransId="{670FFDA9-7917-4797-B836-522777246147}" sibTransId="{D5519939-C809-4456-B8FB-243DA3D0BA45}"/>
    <dgm:cxn modelId="{F8CE6F9E-5DD9-4D58-B030-A36F616FE77E}" srcId="{CFC26A3B-CBAC-4ABF-87BD-6AF3B69DAC2D}" destId="{04B2873E-CF71-4011-A7B8-2C8E26D69157}" srcOrd="0" destOrd="0" parTransId="{C50DA28B-2B2C-4DDD-B7DE-580DEA30CDA3}" sibTransId="{C57BFFEE-0CDC-4980-927D-B76C570537E1}"/>
    <dgm:cxn modelId="{4C9F88AF-59E0-4095-98BA-C53555E05691}" srcId="{786EE120-B850-46EA-AC91-C1E769DE7E23}" destId="{43D1DC83-020B-402C-B5C6-487E1121BE3A}" srcOrd="0" destOrd="0" parTransId="{DE5D0AD0-04A9-49E2-BECF-E60C68286E48}" sibTransId="{4D0C9EE9-7FE0-4036-973C-5892BE20E60B}"/>
    <dgm:cxn modelId="{8F25BFAF-EEA9-4134-87B7-14E184EF9946}" srcId="{543F9844-6A0E-4692-80C1-2FBE3186BA82}" destId="{EEC5E821-174A-404F-A828-794490D1F57A}" srcOrd="1" destOrd="0" parTransId="{4B4DF36A-900F-487E-8F30-E177EC6A3FA6}" sibTransId="{6A4B6F03-A60F-4AC8-BB94-7E06403CD894}"/>
    <dgm:cxn modelId="{BAFDDDB3-8AA9-4A7D-B9CE-FFF88DBEC1EA}" type="presOf" srcId="{20B1BB1C-CE0B-4E7F-BD88-9F818A673703}" destId="{CDAD4AF9-74D0-4414-9A3D-44D3C2AC0E9E}" srcOrd="0" destOrd="0" presId="urn:microsoft.com/office/officeart/2005/8/layout/vList2"/>
    <dgm:cxn modelId="{9148C2B5-19EF-485A-ACD9-D7CE90D52BE9}" srcId="{B03A38D0-B3EA-423C-9539-FC1FC83206BC}" destId="{091D65CD-1D38-4D33-BFA0-90F50A732577}" srcOrd="0" destOrd="0" parTransId="{540EAF22-73C8-404F-825B-F43DB027BEFC}" sibTransId="{8C3D2FC1-BB7A-4E97-814C-EED730B0044D}"/>
    <dgm:cxn modelId="{F6BFC9B5-74AB-4BE6-938E-2507C62C797E}" srcId="{CFC26A3B-CBAC-4ABF-87BD-6AF3B69DAC2D}" destId="{3D490B28-59D0-4F2A-BC86-30BA8ABC0C4F}" srcOrd="2" destOrd="0" parTransId="{5FE2B291-F7F7-4DEA-BEFF-6F5661790041}" sibTransId="{A509EC6B-35F2-4F79-ACE2-1AA00B2C465E}"/>
    <dgm:cxn modelId="{14DBF4C4-FE07-4850-826D-A51D1B7387D0}" srcId="{4C8CE85E-1FA5-4F58-A382-A77EC76D20C1}" destId="{8DBE9DB8-2007-45DE-84BD-C501187BCA5F}" srcOrd="0" destOrd="0" parTransId="{0D4C4B82-E8AF-4BA3-AC5A-FE4D4181F636}" sibTransId="{0B506FA0-A4C1-4323-871D-7044B22F1B7B}"/>
    <dgm:cxn modelId="{0ADF41C6-B56F-403F-B0F5-08EF90259CF2}" type="presOf" srcId="{B04BD55B-FEBF-4B35-8BBD-A2C3C8BED17C}" destId="{A96031C0-E18F-4AEF-AC96-1FE5C43DAAE9}" srcOrd="0" destOrd="1" presId="urn:microsoft.com/office/officeart/2005/8/layout/vList2"/>
    <dgm:cxn modelId="{A2752BCD-A26A-46CD-9255-6F928EDAAE1E}" type="presOf" srcId="{4C8CE85E-1FA5-4F58-A382-A77EC76D20C1}" destId="{A0A1A9CB-7FFD-4263-89DA-75D2340C1616}" srcOrd="0" destOrd="0" presId="urn:microsoft.com/office/officeart/2005/8/layout/vList2"/>
    <dgm:cxn modelId="{83AAA2E0-30F8-4269-9891-1DD70025123A}" srcId="{3851EA22-8228-4B01-8CBE-5BB5A142586D}" destId="{543F9844-6A0E-4692-80C1-2FBE3186BA82}" srcOrd="6" destOrd="0" parTransId="{94F52FC7-AF74-4EB9-A9EC-C98BE8E30102}" sibTransId="{41C6E90A-0E53-42EB-BD97-354D3A6458E0}"/>
    <dgm:cxn modelId="{B3A6A1EB-792F-4E21-AC4C-F9007AE6644E}" type="presOf" srcId="{543F9844-6A0E-4692-80C1-2FBE3186BA82}" destId="{D2D0093A-476F-43FD-8B13-F554597617C2}" srcOrd="0" destOrd="0" presId="urn:microsoft.com/office/officeart/2005/8/layout/vList2"/>
    <dgm:cxn modelId="{A92FF0F5-7086-4EE2-BE39-7FDE54358FDC}" type="presOf" srcId="{04B2873E-CF71-4011-A7B8-2C8E26D69157}" destId="{C3206A2E-E18B-41FE-A4C4-30E267E53F8A}" srcOrd="0" destOrd="0" presId="urn:microsoft.com/office/officeart/2005/8/layout/vList2"/>
    <dgm:cxn modelId="{EF1B1DF6-F649-4C7C-8E20-C29B3F8D6CCC}" type="presOf" srcId="{8DBE9DB8-2007-45DE-84BD-C501187BCA5F}" destId="{A96031C0-E18F-4AEF-AC96-1FE5C43DAAE9}" srcOrd="0" destOrd="0" presId="urn:microsoft.com/office/officeart/2005/8/layout/vList2"/>
    <dgm:cxn modelId="{B442C4FB-8A7A-4917-ABD2-F7DD84D706C7}" srcId="{CFC26A3B-CBAC-4ABF-87BD-6AF3B69DAC2D}" destId="{94302CCA-D84D-412C-80D8-E32E982EB0FF}" srcOrd="1" destOrd="0" parTransId="{AFE08903-33BB-433B-BCE3-A7C225A62E36}" sibTransId="{9115A4E3-F169-4BE0-8256-47154EF92CEB}"/>
    <dgm:cxn modelId="{8CEB3094-AC44-4F45-B79B-833A1869EEB0}" type="presParOf" srcId="{0D395D52-0701-486E-B773-D421B4A07DEF}" destId="{7346E2E4-31AF-4C12-9DC6-F6D6383D2EA5}" srcOrd="0" destOrd="0" presId="urn:microsoft.com/office/officeart/2005/8/layout/vList2"/>
    <dgm:cxn modelId="{A3D8B9F2-17CA-4C4B-8679-54CC4E2BC0C7}" type="presParOf" srcId="{0D395D52-0701-486E-B773-D421B4A07DEF}" destId="{14778BDA-1107-40F8-AB9E-0069914D6BE7}" srcOrd="1" destOrd="0" presId="urn:microsoft.com/office/officeart/2005/8/layout/vList2"/>
    <dgm:cxn modelId="{53049EE9-F42B-4002-BB8A-1919746B655A}" type="presParOf" srcId="{0D395D52-0701-486E-B773-D421B4A07DEF}" destId="{189CCE62-C283-4B65-AFC5-EF577507A2C8}" srcOrd="2" destOrd="0" presId="urn:microsoft.com/office/officeart/2005/8/layout/vList2"/>
    <dgm:cxn modelId="{0BA456F1-56DF-4121-B554-0851FD984F1A}" type="presParOf" srcId="{0D395D52-0701-486E-B773-D421B4A07DEF}" destId="{C3206A2E-E18B-41FE-A4C4-30E267E53F8A}" srcOrd="3" destOrd="0" presId="urn:microsoft.com/office/officeart/2005/8/layout/vList2"/>
    <dgm:cxn modelId="{48A6002B-8126-4F62-AC45-FF1E70A59E0E}" type="presParOf" srcId="{0D395D52-0701-486E-B773-D421B4A07DEF}" destId="{C01E6ED7-CD37-4212-9C46-850CB2287544}" srcOrd="4" destOrd="0" presId="urn:microsoft.com/office/officeart/2005/8/layout/vList2"/>
    <dgm:cxn modelId="{363A78F9-70E4-4275-86E5-A925BD32436B}" type="presParOf" srcId="{0D395D52-0701-486E-B773-D421B4A07DEF}" destId="{37A6057C-DC53-48C2-A45E-71B09654EEC3}" srcOrd="5" destOrd="0" presId="urn:microsoft.com/office/officeart/2005/8/layout/vList2"/>
    <dgm:cxn modelId="{D46AACB2-02ED-4C95-8DA2-9815FA448663}" type="presParOf" srcId="{0D395D52-0701-486E-B773-D421B4A07DEF}" destId="{08352BB6-4429-44B1-8CF5-3107569639B4}" srcOrd="6" destOrd="0" presId="urn:microsoft.com/office/officeart/2005/8/layout/vList2"/>
    <dgm:cxn modelId="{E8CD6F52-E100-4EE9-BA97-6D63A9AA0E0B}" type="presParOf" srcId="{0D395D52-0701-486E-B773-D421B4A07DEF}" destId="{FFBB3CCB-4C82-4A35-B276-C06EE543815C}" srcOrd="7" destOrd="0" presId="urn:microsoft.com/office/officeart/2005/8/layout/vList2"/>
    <dgm:cxn modelId="{2F0FCE3B-8E37-4418-983B-B3C84E7AD339}" type="presParOf" srcId="{0D395D52-0701-486E-B773-D421B4A07DEF}" destId="{96B8FE01-C2A2-42E3-AB8D-9D6F37F7210E}" srcOrd="8" destOrd="0" presId="urn:microsoft.com/office/officeart/2005/8/layout/vList2"/>
    <dgm:cxn modelId="{F9D2BD8D-2255-41D0-AC90-A79640BACB9F}" type="presParOf" srcId="{0D395D52-0701-486E-B773-D421B4A07DEF}" destId="{CDAD4AF9-74D0-4414-9A3D-44D3C2AC0E9E}" srcOrd="9" destOrd="0" presId="urn:microsoft.com/office/officeart/2005/8/layout/vList2"/>
    <dgm:cxn modelId="{2B099F42-D15B-4008-8689-6EF666D17667}" type="presParOf" srcId="{0D395D52-0701-486E-B773-D421B4A07DEF}" destId="{A0A1A9CB-7FFD-4263-89DA-75D2340C1616}" srcOrd="10" destOrd="0" presId="urn:microsoft.com/office/officeart/2005/8/layout/vList2"/>
    <dgm:cxn modelId="{3BF0D9CD-D903-4C42-BE42-2AC9D84B2338}" type="presParOf" srcId="{0D395D52-0701-486E-B773-D421B4A07DEF}" destId="{A96031C0-E18F-4AEF-AC96-1FE5C43DAAE9}" srcOrd="11" destOrd="0" presId="urn:microsoft.com/office/officeart/2005/8/layout/vList2"/>
    <dgm:cxn modelId="{B68B5487-E3A5-4EAB-AF66-699358016685}" type="presParOf" srcId="{0D395D52-0701-486E-B773-D421B4A07DEF}" destId="{D2D0093A-476F-43FD-8B13-F554597617C2}" srcOrd="12" destOrd="0" presId="urn:microsoft.com/office/officeart/2005/8/layout/vList2"/>
    <dgm:cxn modelId="{6BEF43DC-2549-46F0-A533-64600E685420}" type="presParOf" srcId="{0D395D52-0701-486E-B773-D421B4A07DEF}" destId="{772A39A4-0BE4-40B5-BFF6-B663033B714A}" srcOrd="1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46E2E4-31AF-4C12-9DC6-F6D6383D2EA5}">
      <dsp:nvSpPr>
        <dsp:cNvPr id="0" name=""/>
        <dsp:cNvSpPr/>
      </dsp:nvSpPr>
      <dsp:spPr>
        <a:xfrm>
          <a:off x="0" y="44735"/>
          <a:ext cx="6666833" cy="33579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Cryptocurrencies and tokens:</a:t>
          </a:r>
          <a:endParaRPr lang="en-US" sz="1400" kern="1200"/>
        </a:p>
      </dsp:txBody>
      <dsp:txXfrm>
        <a:off x="16392" y="61127"/>
        <a:ext cx="6634049" cy="303006"/>
      </dsp:txXfrm>
    </dsp:sp>
    <dsp:sp modelId="{14778BDA-1107-40F8-AB9E-0069914D6BE7}">
      <dsp:nvSpPr>
        <dsp:cNvPr id="0" name=""/>
        <dsp:cNvSpPr/>
      </dsp:nvSpPr>
      <dsp:spPr>
        <a:xfrm>
          <a:off x="0" y="380525"/>
          <a:ext cx="6666833"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The main use case for blockchains is the support of cryptocurrencies and tokens.</a:t>
          </a:r>
          <a:endParaRPr lang="en-US" sz="1100" kern="1200"/>
        </a:p>
      </dsp:txBody>
      <dsp:txXfrm>
        <a:off x="0" y="380525"/>
        <a:ext cx="6666833" cy="231840"/>
      </dsp:txXfrm>
    </dsp:sp>
    <dsp:sp modelId="{189CCE62-C283-4B65-AFC5-EF577507A2C8}">
      <dsp:nvSpPr>
        <dsp:cNvPr id="0" name=""/>
        <dsp:cNvSpPr/>
      </dsp:nvSpPr>
      <dsp:spPr>
        <a:xfrm>
          <a:off x="0" y="612365"/>
          <a:ext cx="6666833" cy="335790"/>
        </a:xfrm>
        <a:prstGeom prst="roundRect">
          <a:avLst/>
        </a:prstGeom>
        <a:gradFill rotWithShape="0">
          <a:gsLst>
            <a:gs pos="0">
              <a:schemeClr val="accent5">
                <a:hueOff val="-1126424"/>
                <a:satOff val="-2903"/>
                <a:lumOff val="-1961"/>
                <a:alphaOff val="0"/>
                <a:satMod val="103000"/>
                <a:lumMod val="102000"/>
                <a:tint val="94000"/>
              </a:schemeClr>
            </a:gs>
            <a:gs pos="50000">
              <a:schemeClr val="accent5">
                <a:hueOff val="-1126424"/>
                <a:satOff val="-2903"/>
                <a:lumOff val="-1961"/>
                <a:alphaOff val="0"/>
                <a:satMod val="110000"/>
                <a:lumMod val="100000"/>
                <a:shade val="100000"/>
              </a:schemeClr>
            </a:gs>
            <a:gs pos="100000">
              <a:schemeClr val="accent5">
                <a:hueOff val="-1126424"/>
                <a:satOff val="-2903"/>
                <a:lumOff val="-196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Healthcare:</a:t>
          </a:r>
          <a:endParaRPr lang="en-US" sz="1400" kern="1200"/>
        </a:p>
      </dsp:txBody>
      <dsp:txXfrm>
        <a:off x="16392" y="628757"/>
        <a:ext cx="6634049" cy="303006"/>
      </dsp:txXfrm>
    </dsp:sp>
    <dsp:sp modelId="{C3206A2E-E18B-41FE-A4C4-30E267E53F8A}">
      <dsp:nvSpPr>
        <dsp:cNvPr id="0" name=""/>
        <dsp:cNvSpPr/>
      </dsp:nvSpPr>
      <dsp:spPr>
        <a:xfrm>
          <a:off x="0" y="948155"/>
          <a:ext cx="6666833" cy="5651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The blockchain database architecture is ideal for storing medical records. </a:t>
          </a:r>
          <a:endParaRPr lang="en-US" sz="1100" kern="1200"/>
        </a:p>
        <a:p>
          <a:pPr marL="57150" lvl="1" indent="-57150" algn="l" defTabSz="488950">
            <a:lnSpc>
              <a:spcPct val="90000"/>
            </a:lnSpc>
            <a:spcBef>
              <a:spcPct val="0"/>
            </a:spcBef>
            <a:spcAft>
              <a:spcPct val="20000"/>
            </a:spcAft>
            <a:buChar char="•"/>
          </a:pPr>
          <a:r>
            <a:rPr lang="en-US" sz="1100" b="1" kern="1200"/>
            <a:t>Users receive permanent storage of medical records wherever there is an internet connection.</a:t>
          </a:r>
          <a:endParaRPr lang="en-US" sz="1100" kern="1200"/>
        </a:p>
        <a:p>
          <a:pPr marL="57150" lvl="1" indent="-57150" algn="l" defTabSz="488950">
            <a:lnSpc>
              <a:spcPct val="90000"/>
            </a:lnSpc>
            <a:spcBef>
              <a:spcPct val="0"/>
            </a:spcBef>
            <a:spcAft>
              <a:spcPct val="20000"/>
            </a:spcAft>
            <a:buChar char="•"/>
          </a:pPr>
          <a:r>
            <a:rPr lang="en-US" sz="1100" b="1" kern="1200"/>
            <a:t>They can share access with doctors and insurance companies with a simple online transaction.</a:t>
          </a:r>
          <a:endParaRPr lang="en-US" sz="1100" kern="1200"/>
        </a:p>
      </dsp:txBody>
      <dsp:txXfrm>
        <a:off x="0" y="948155"/>
        <a:ext cx="6666833" cy="565110"/>
      </dsp:txXfrm>
    </dsp:sp>
    <dsp:sp modelId="{C01E6ED7-CD37-4212-9C46-850CB2287544}">
      <dsp:nvSpPr>
        <dsp:cNvPr id="0" name=""/>
        <dsp:cNvSpPr/>
      </dsp:nvSpPr>
      <dsp:spPr>
        <a:xfrm>
          <a:off x="0" y="1513265"/>
          <a:ext cx="6666833" cy="335790"/>
        </a:xfrm>
        <a:prstGeom prst="round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Decentralised finance</a:t>
          </a:r>
          <a:endParaRPr lang="en-US" sz="1400" kern="1200"/>
        </a:p>
      </dsp:txBody>
      <dsp:txXfrm>
        <a:off x="16392" y="1529657"/>
        <a:ext cx="6634049" cy="303006"/>
      </dsp:txXfrm>
    </dsp:sp>
    <dsp:sp modelId="{37A6057C-DC53-48C2-A45E-71B09654EEC3}">
      <dsp:nvSpPr>
        <dsp:cNvPr id="0" name=""/>
        <dsp:cNvSpPr/>
      </dsp:nvSpPr>
      <dsp:spPr>
        <a:xfrm>
          <a:off x="0" y="1849055"/>
          <a:ext cx="6666833" cy="536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Innovative DeFi applications can track secure transactions while eliminating the need for slow and costly intermediaries.</a:t>
          </a:r>
          <a:endParaRPr lang="en-US" sz="1100" kern="1200"/>
        </a:p>
        <a:p>
          <a:pPr marL="57150" lvl="1" indent="-57150" algn="l" defTabSz="488950">
            <a:lnSpc>
              <a:spcPct val="90000"/>
            </a:lnSpc>
            <a:spcBef>
              <a:spcPct val="0"/>
            </a:spcBef>
            <a:spcAft>
              <a:spcPct val="20000"/>
            </a:spcAft>
            <a:buChar char="•"/>
          </a:pPr>
          <a:r>
            <a:rPr lang="en-US" sz="1100" b="1" kern="1200"/>
            <a:t>The blockchain maintains a history of previous transactions for auditors</a:t>
          </a:r>
          <a:endParaRPr lang="en-US" sz="1100" kern="1200"/>
        </a:p>
      </dsp:txBody>
      <dsp:txXfrm>
        <a:off x="0" y="1849055"/>
        <a:ext cx="6666833" cy="536130"/>
      </dsp:txXfrm>
    </dsp:sp>
    <dsp:sp modelId="{08352BB6-4429-44B1-8CF5-3107569639B4}">
      <dsp:nvSpPr>
        <dsp:cNvPr id="0" name=""/>
        <dsp:cNvSpPr/>
      </dsp:nvSpPr>
      <dsp:spPr>
        <a:xfrm>
          <a:off x="0" y="2385185"/>
          <a:ext cx="6666833" cy="33579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Supply chain management:</a:t>
          </a:r>
          <a:endParaRPr lang="en-US" sz="1400" kern="1200"/>
        </a:p>
      </dsp:txBody>
      <dsp:txXfrm>
        <a:off x="16392" y="2401577"/>
        <a:ext cx="6634049" cy="303006"/>
      </dsp:txXfrm>
    </dsp:sp>
    <dsp:sp modelId="{FFBB3CCB-4C82-4A35-B276-C06EE543815C}">
      <dsp:nvSpPr>
        <dsp:cNvPr id="0" name=""/>
        <dsp:cNvSpPr/>
      </dsp:nvSpPr>
      <dsp:spPr>
        <a:xfrm>
          <a:off x="0" y="2720975"/>
          <a:ext cx="6666833" cy="231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The blockchain can play a key role in tracking products throughout their journey from creation to use.</a:t>
          </a:r>
          <a:endParaRPr lang="en-US" sz="1100" kern="1200"/>
        </a:p>
      </dsp:txBody>
      <dsp:txXfrm>
        <a:off x="0" y="2720975"/>
        <a:ext cx="6666833" cy="231840"/>
      </dsp:txXfrm>
    </dsp:sp>
    <dsp:sp modelId="{96B8FE01-C2A2-42E3-AB8D-9D6F37F7210E}">
      <dsp:nvSpPr>
        <dsp:cNvPr id="0" name=""/>
        <dsp:cNvSpPr/>
      </dsp:nvSpPr>
      <dsp:spPr>
        <a:xfrm>
          <a:off x="0" y="2952815"/>
          <a:ext cx="6666833" cy="335790"/>
        </a:xfrm>
        <a:prstGeom prst="round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Insurance settlements:</a:t>
          </a:r>
          <a:endParaRPr lang="en-US" sz="1400" kern="1200"/>
        </a:p>
      </dsp:txBody>
      <dsp:txXfrm>
        <a:off x="16392" y="2969207"/>
        <a:ext cx="6634049" cy="303006"/>
      </dsp:txXfrm>
    </dsp:sp>
    <dsp:sp modelId="{CDAD4AF9-74D0-4414-9A3D-44D3C2AC0E9E}">
      <dsp:nvSpPr>
        <dsp:cNvPr id="0" name=""/>
        <dsp:cNvSpPr/>
      </dsp:nvSpPr>
      <dsp:spPr>
        <a:xfrm>
          <a:off x="0" y="3288605"/>
          <a:ext cx="6666833"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Blockchain-based applications can eliminate the risk of fraud while streamlining loss reimbursement in the insurance industry.</a:t>
          </a:r>
          <a:endParaRPr lang="en-US" sz="1100" kern="1200"/>
        </a:p>
      </dsp:txBody>
      <dsp:txXfrm>
        <a:off x="0" y="3288605"/>
        <a:ext cx="6666833" cy="347760"/>
      </dsp:txXfrm>
    </dsp:sp>
    <dsp:sp modelId="{A0A1A9CB-7FFD-4263-89DA-75D2340C1616}">
      <dsp:nvSpPr>
        <dsp:cNvPr id="0" name=""/>
        <dsp:cNvSpPr/>
      </dsp:nvSpPr>
      <dsp:spPr>
        <a:xfrm>
          <a:off x="0" y="3636365"/>
          <a:ext cx="6666833" cy="335790"/>
        </a:xfrm>
        <a:prstGeom prst="roundRect">
          <a:avLst/>
        </a:prstGeom>
        <a:gradFill rotWithShape="0">
          <a:gsLst>
            <a:gs pos="0">
              <a:schemeClr val="accent5">
                <a:hueOff val="-5632119"/>
                <a:satOff val="-14516"/>
                <a:lumOff val="-9804"/>
                <a:alphaOff val="0"/>
                <a:satMod val="103000"/>
                <a:lumMod val="102000"/>
                <a:tint val="94000"/>
              </a:schemeClr>
            </a:gs>
            <a:gs pos="50000">
              <a:schemeClr val="accent5">
                <a:hueOff val="-5632119"/>
                <a:satOff val="-14516"/>
                <a:lumOff val="-9804"/>
                <a:alphaOff val="0"/>
                <a:satMod val="110000"/>
                <a:lumMod val="100000"/>
                <a:shade val="100000"/>
              </a:schemeClr>
            </a:gs>
            <a:gs pos="100000">
              <a:schemeClr val="accent5">
                <a:hueOff val="-5632119"/>
                <a:satOff val="-14516"/>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Blockchain voting</a:t>
          </a:r>
          <a:endParaRPr lang="en-US" sz="1400" kern="1200"/>
        </a:p>
      </dsp:txBody>
      <dsp:txXfrm>
        <a:off x="16392" y="3652757"/>
        <a:ext cx="6634049" cy="303006"/>
      </dsp:txXfrm>
    </dsp:sp>
    <dsp:sp modelId="{A96031C0-E18F-4AEF-AC96-1FE5C43DAAE9}">
      <dsp:nvSpPr>
        <dsp:cNvPr id="0" name=""/>
        <dsp:cNvSpPr/>
      </dsp:nvSpPr>
      <dsp:spPr>
        <a:xfrm>
          <a:off x="0" y="3972155"/>
          <a:ext cx="6666833" cy="3767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With blockchain voting, the verification of the voter's identity is guaranteed with cryptographic security.</a:t>
          </a:r>
          <a:endParaRPr lang="en-US" sz="1100" kern="1200"/>
        </a:p>
        <a:p>
          <a:pPr marL="57150" lvl="1" indent="-57150" algn="l" defTabSz="488950">
            <a:lnSpc>
              <a:spcPct val="90000"/>
            </a:lnSpc>
            <a:spcBef>
              <a:spcPct val="0"/>
            </a:spcBef>
            <a:spcAft>
              <a:spcPct val="20000"/>
            </a:spcAft>
            <a:buChar char="•"/>
          </a:pPr>
          <a:r>
            <a:rPr lang="en-US" sz="1100" b="1" kern="1200"/>
            <a:t>The blockchain network can monitor the vote, tally it and guarantee the integrity of the result.</a:t>
          </a:r>
          <a:endParaRPr lang="en-US" sz="1100" kern="1200"/>
        </a:p>
      </dsp:txBody>
      <dsp:txXfrm>
        <a:off x="0" y="3972155"/>
        <a:ext cx="6666833" cy="376740"/>
      </dsp:txXfrm>
    </dsp:sp>
    <dsp:sp modelId="{D2D0093A-476F-43FD-8B13-F554597617C2}">
      <dsp:nvSpPr>
        <dsp:cNvPr id="0" name=""/>
        <dsp:cNvSpPr/>
      </dsp:nvSpPr>
      <dsp:spPr>
        <a:xfrm>
          <a:off x="0" y="4348895"/>
          <a:ext cx="6666833" cy="33579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Media and communications:</a:t>
          </a:r>
          <a:endParaRPr lang="en-US" sz="1400" kern="1200"/>
        </a:p>
      </dsp:txBody>
      <dsp:txXfrm>
        <a:off x="16392" y="4365287"/>
        <a:ext cx="6634049" cy="303006"/>
      </dsp:txXfrm>
    </dsp:sp>
    <dsp:sp modelId="{772A39A4-0BE4-40B5-BFF6-B663033B714A}">
      <dsp:nvSpPr>
        <dsp:cNvPr id="0" name=""/>
        <dsp:cNvSpPr/>
      </dsp:nvSpPr>
      <dsp:spPr>
        <a:xfrm>
          <a:off x="0" y="4684685"/>
          <a:ext cx="6666833" cy="724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1672" tIns="17780" rIns="99568" bIns="17780" numCol="1" spcCol="1270" anchor="t" anchorCtr="0">
          <a:noAutofit/>
        </a:bodyPr>
        <a:lstStyle/>
        <a:p>
          <a:pPr marL="57150" lvl="1" indent="-57150" algn="l" defTabSz="488950">
            <a:lnSpc>
              <a:spcPct val="90000"/>
            </a:lnSpc>
            <a:spcBef>
              <a:spcPct val="0"/>
            </a:spcBef>
            <a:spcAft>
              <a:spcPct val="20000"/>
            </a:spcAft>
            <a:buChar char="•"/>
          </a:pPr>
          <a:r>
            <a:rPr lang="en-US" sz="1100" b="1" kern="1200"/>
            <a:t>Both artists and production companies complain about piracy.</a:t>
          </a:r>
          <a:endParaRPr lang="en-US" sz="1100" kern="1200"/>
        </a:p>
        <a:p>
          <a:pPr marL="57150" lvl="1" indent="-57150" algn="l" defTabSz="488950">
            <a:lnSpc>
              <a:spcPct val="90000"/>
            </a:lnSpc>
            <a:spcBef>
              <a:spcPct val="0"/>
            </a:spcBef>
            <a:spcAft>
              <a:spcPct val="20000"/>
            </a:spcAft>
            <a:buChar char="•"/>
          </a:pPr>
          <a:r>
            <a:rPr lang="en-US" sz="1100" b="1" kern="1200"/>
            <a:t>Blockchain-based distribution could make each copy of a digital media file unique </a:t>
          </a:r>
          <a:endParaRPr lang="en-US" sz="1100" kern="1200"/>
        </a:p>
        <a:p>
          <a:pPr marL="57150" lvl="1" indent="-57150" algn="l" defTabSz="488950">
            <a:lnSpc>
              <a:spcPct val="90000"/>
            </a:lnSpc>
            <a:spcBef>
              <a:spcPct val="0"/>
            </a:spcBef>
            <a:spcAft>
              <a:spcPct val="20000"/>
            </a:spcAft>
            <a:buChar char="•"/>
          </a:pPr>
          <a:r>
            <a:rPr lang="en-US" sz="1100" b="1" kern="1200"/>
            <a:t>And provide a convenient mechanism where viewers make micro-payments directly to creators or production companies.</a:t>
          </a:r>
          <a:endParaRPr lang="en-US" sz="1100" kern="1200"/>
        </a:p>
      </dsp:txBody>
      <dsp:txXfrm>
        <a:off x="0" y="4684685"/>
        <a:ext cx="6666833" cy="7245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6D7DF2-DFC1-4204-9B4F-AD90AC90D70B}" type="datetimeFigureOut">
              <a:rPr lang="es-ES" smtClean="0"/>
              <a:t>25/10/2022</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7D7D0-D729-4482-A2C8-B949B26DA3C5}" type="slidenum">
              <a:rPr lang="es-ES" smtClean="0"/>
              <a:t>‹Nº›</a:t>
            </a:fld>
            <a:endParaRPr lang="es-ES"/>
          </a:p>
        </p:txBody>
      </p:sp>
    </p:spTree>
    <p:extLst>
      <p:ext uri="{BB962C8B-B14F-4D97-AF65-F5344CB8AC3E}">
        <p14:creationId xmlns:p14="http://schemas.microsoft.com/office/powerpoint/2010/main" val="3069037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3967D7D0-D729-4482-A2C8-B949B26DA3C5}" type="slidenum">
              <a:rPr lang="es-ES" smtClean="0"/>
              <a:t>11</a:t>
            </a:fld>
            <a:endParaRPr lang="es-ES"/>
          </a:p>
        </p:txBody>
      </p:sp>
    </p:spTree>
    <p:extLst>
      <p:ext uri="{BB962C8B-B14F-4D97-AF65-F5344CB8AC3E}">
        <p14:creationId xmlns:p14="http://schemas.microsoft.com/office/powerpoint/2010/main" val="771893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23E186-3563-F7EF-0DC0-073F5E798ED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33CC5C6F-8903-9405-F841-3F9E74263E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9ECFD3F-34FB-121D-845E-F8A4ED6369CF}"/>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5" name="Marcador de pie de página 4">
            <a:extLst>
              <a:ext uri="{FF2B5EF4-FFF2-40B4-BE49-F238E27FC236}">
                <a16:creationId xmlns:a16="http://schemas.microsoft.com/office/drawing/2014/main" id="{6271C507-DFB2-1073-B04A-6D8891005A9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096AAF4-FF9A-93A3-EAF7-3376584D5D09}"/>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31849754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08008C-3E8B-9966-D46A-994C15EF2B7B}"/>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B362A31-15B6-647B-058E-ECE685F5959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58110361-BDCF-DB8D-C7C3-E5A7425824FF}"/>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5" name="Marcador de pie de página 4">
            <a:extLst>
              <a:ext uri="{FF2B5EF4-FFF2-40B4-BE49-F238E27FC236}">
                <a16:creationId xmlns:a16="http://schemas.microsoft.com/office/drawing/2014/main" id="{C60E6A57-01C0-8B1E-16DF-8986D1B0063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91A4F96-5E82-33E3-01A4-B943A5CD7D51}"/>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2598610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7A35BFF-4B31-CF4F-C591-5CEEC063DA2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ED261EE1-FB16-A7C5-8A6D-4F0277AB466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323D50C2-2F85-5396-976A-43574B09BC08}"/>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5" name="Marcador de pie de página 4">
            <a:extLst>
              <a:ext uri="{FF2B5EF4-FFF2-40B4-BE49-F238E27FC236}">
                <a16:creationId xmlns:a16="http://schemas.microsoft.com/office/drawing/2014/main" id="{95ED0DBC-C18D-A2F0-5F25-491A998C59E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416C820-6131-D23B-0065-BDB7DACA44A3}"/>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2532722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541371"/>
            <a:ext cx="10363200" cy="6093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10/25/2022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extLst>
      <p:ext uri="{BB962C8B-B14F-4D97-AF65-F5344CB8AC3E}">
        <p14:creationId xmlns:p14="http://schemas.microsoft.com/office/powerpoint/2010/main" val="2698068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B7B0F9-BA78-09E9-5D93-CA14068393B1}"/>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F359C9F-5595-B248-B005-4AE0169AF0A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D8817B1-CA00-67E8-EFB6-BBA9BA4D0C25}"/>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5" name="Marcador de pie de página 4">
            <a:extLst>
              <a:ext uri="{FF2B5EF4-FFF2-40B4-BE49-F238E27FC236}">
                <a16:creationId xmlns:a16="http://schemas.microsoft.com/office/drawing/2014/main" id="{B2033BBD-D50C-13E7-F277-CBEBA3D7B83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5753D35-3920-A142-3DD2-950FF4EB8358}"/>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411139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9BAEC7-54A0-337C-9B26-888D8E5678C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CF167155-58A8-3888-5EAE-5BF1370D0D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4356E69A-B71D-39C7-4245-9AAD31E623FA}"/>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5" name="Marcador de pie de página 4">
            <a:extLst>
              <a:ext uri="{FF2B5EF4-FFF2-40B4-BE49-F238E27FC236}">
                <a16:creationId xmlns:a16="http://schemas.microsoft.com/office/drawing/2014/main" id="{40C22BBF-A6F4-99B4-F12B-B77527FC380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763DACE-5FE6-425E-88AE-F7BE5288D1EA}"/>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2456380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D75EF-340D-912C-5609-3A7A1387F848}"/>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4D04D6D-BD1F-BEB6-3620-FBD2842D559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61D5FCF3-FA59-5B90-DD7E-D57ABDF49B05}"/>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A38B9660-DFBC-B7A3-9B39-9DB4C4288B13}"/>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6" name="Marcador de pie de página 5">
            <a:extLst>
              <a:ext uri="{FF2B5EF4-FFF2-40B4-BE49-F238E27FC236}">
                <a16:creationId xmlns:a16="http://schemas.microsoft.com/office/drawing/2014/main" id="{90C3893C-D3A1-30C9-B927-6DE05E8E197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E1E9609C-E25A-AC2B-1180-225A4CF2AC6F}"/>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597014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BDD645-2822-5CD9-C6EE-C9EA1A7E4463}"/>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E7CF18F-9079-CFEA-EEC1-EC7D1FDBF6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FC4130C-0160-C31E-52EF-288A564894A3}"/>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3D8471F6-E3C7-C0D2-4B18-FE1664216A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3DFA276E-264D-FEC6-1D70-DBD8EF424AD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644C63E3-3722-B613-21F2-201F83C1C43D}"/>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8" name="Marcador de pie de página 7">
            <a:extLst>
              <a:ext uri="{FF2B5EF4-FFF2-40B4-BE49-F238E27FC236}">
                <a16:creationId xmlns:a16="http://schemas.microsoft.com/office/drawing/2014/main" id="{61F7E1B0-1B8A-6A2E-170B-1EE110A7B816}"/>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D7D17814-4397-0CEC-A120-9EC063EFEBC7}"/>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261128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884F7F-717D-DE50-E3FF-69A2F6BF171A}"/>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1BBEEA7E-28BF-2ACB-7722-BC44D0068E09}"/>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4" name="Marcador de pie de página 3">
            <a:extLst>
              <a:ext uri="{FF2B5EF4-FFF2-40B4-BE49-F238E27FC236}">
                <a16:creationId xmlns:a16="http://schemas.microsoft.com/office/drawing/2014/main" id="{BCAB4B78-FB6F-6904-4887-5C8B569BC08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413FB1B3-E350-515C-4429-0B42A6099B02}"/>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3029501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49B4AB4-CA98-92D5-3796-0A81DA3B5907}"/>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3" name="Marcador de pie de página 2">
            <a:extLst>
              <a:ext uri="{FF2B5EF4-FFF2-40B4-BE49-F238E27FC236}">
                <a16:creationId xmlns:a16="http://schemas.microsoft.com/office/drawing/2014/main" id="{EEC1B5E7-ED46-73FC-49A3-80EC1CA38914}"/>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4D8FA36-AFC5-E4E9-44FA-8E25012B908C}"/>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941253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ABD6AB-71C4-0C1F-222F-B95F48EFB38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93F496E-42D3-7123-CD19-DF8989C39B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F6527350-68AC-E427-0A48-510F3AF73F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7FD1C9E-14FD-FD37-1E6E-39990DED335F}"/>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6" name="Marcador de pie de página 5">
            <a:extLst>
              <a:ext uri="{FF2B5EF4-FFF2-40B4-BE49-F238E27FC236}">
                <a16:creationId xmlns:a16="http://schemas.microsoft.com/office/drawing/2014/main" id="{B24B8902-5174-A442-C5EB-1FCC9A0ACBA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F89C434-1370-3AC4-3554-8C0BBCBB3F19}"/>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1368177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821C3-2C53-E454-4023-9CED818EA7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5E4E7B2A-E627-286F-8C73-AF8B8804AE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48C4C5FF-642E-45E3-4608-A268C09BE9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67EB6C9-2F82-9C27-7B29-8ED2AF3D6A69}"/>
              </a:ext>
            </a:extLst>
          </p:cNvPr>
          <p:cNvSpPr>
            <a:spLocks noGrp="1"/>
          </p:cNvSpPr>
          <p:nvPr>
            <p:ph type="dt" sz="half" idx="10"/>
          </p:nvPr>
        </p:nvSpPr>
        <p:spPr/>
        <p:txBody>
          <a:bodyPr/>
          <a:lstStyle/>
          <a:p>
            <a:fld id="{FFF4121E-5AC2-47A1-9060-F531C9D66FB7}" type="datetimeFigureOut">
              <a:rPr lang="es-ES" smtClean="0"/>
              <a:t>25/10/2022</a:t>
            </a:fld>
            <a:endParaRPr lang="es-ES"/>
          </a:p>
        </p:txBody>
      </p:sp>
      <p:sp>
        <p:nvSpPr>
          <p:cNvPr id="6" name="Marcador de pie de página 5">
            <a:extLst>
              <a:ext uri="{FF2B5EF4-FFF2-40B4-BE49-F238E27FC236}">
                <a16:creationId xmlns:a16="http://schemas.microsoft.com/office/drawing/2014/main" id="{FAECC1FF-6164-381A-EA22-18450D5855CF}"/>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FADB6A5-1DB6-DCE8-E692-0513EC299B94}"/>
              </a:ext>
            </a:extLst>
          </p:cNvPr>
          <p:cNvSpPr>
            <a:spLocks noGrp="1"/>
          </p:cNvSpPr>
          <p:nvPr>
            <p:ph type="sldNum" sz="quarter" idx="12"/>
          </p:nvPr>
        </p:nvSpPr>
        <p:spPr/>
        <p:txBody>
          <a:bodyPr/>
          <a:lstStyle/>
          <a:p>
            <a:fld id="{B7467D0B-EB89-4CCC-A937-4C30E62FA85E}" type="slidenum">
              <a:rPr lang="es-ES" smtClean="0"/>
              <a:t>‹Nº›</a:t>
            </a:fld>
            <a:endParaRPr lang="es-ES"/>
          </a:p>
        </p:txBody>
      </p:sp>
    </p:spTree>
    <p:extLst>
      <p:ext uri="{BB962C8B-B14F-4D97-AF65-F5344CB8AC3E}">
        <p14:creationId xmlns:p14="http://schemas.microsoft.com/office/powerpoint/2010/main" val="445218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425A7E3F-F4DB-A33A-B968-A0275FB91B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74735AA-C739-D41B-1D26-FF815A7A3C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C94E1C2F-FB02-7728-EF06-AE9752A9D3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F4121E-5AC2-47A1-9060-F531C9D66FB7}" type="datetimeFigureOut">
              <a:rPr lang="es-ES" smtClean="0"/>
              <a:t>25/10/2022</a:t>
            </a:fld>
            <a:endParaRPr lang="es-ES"/>
          </a:p>
        </p:txBody>
      </p:sp>
      <p:sp>
        <p:nvSpPr>
          <p:cNvPr id="5" name="Marcador de pie de página 4">
            <a:extLst>
              <a:ext uri="{FF2B5EF4-FFF2-40B4-BE49-F238E27FC236}">
                <a16:creationId xmlns:a16="http://schemas.microsoft.com/office/drawing/2014/main" id="{5C882C70-C931-F0A2-0DC7-C18A0FB574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1AE8A257-7EF7-1397-ECC9-C387CD7273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67D0B-EB89-4CCC-A937-4C30E62FA85E}" type="slidenum">
              <a:rPr lang="es-ES" smtClean="0"/>
              <a:t>‹Nº›</a:t>
            </a:fld>
            <a:endParaRPr lang="es-ES"/>
          </a:p>
        </p:txBody>
      </p:sp>
    </p:spTree>
    <p:extLst>
      <p:ext uri="{BB962C8B-B14F-4D97-AF65-F5344CB8AC3E}">
        <p14:creationId xmlns:p14="http://schemas.microsoft.com/office/powerpoint/2010/main" val="34041095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xml"/><Relationship Id="rId1" Type="http://schemas.openxmlformats.org/officeDocument/2006/relationships/video" Target="https://www.youtube.com/embed/SSo_EIwHSd4?feature=oembed"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34.png"/><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5.png"/><Relationship Id="rId5" Type="http://schemas.openxmlformats.org/officeDocument/2006/relationships/image" Target="../media/image32.wmf"/><Relationship Id="rId4" Type="http://schemas.openxmlformats.org/officeDocument/2006/relationships/oleObject" Target="../embeddings/oleObject1.bin"/></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slideLayout" Target="../slideLayouts/slideLayout2.xml"/><Relationship Id="rId1" Type="http://schemas.openxmlformats.org/officeDocument/2006/relationships/video" Target="https://www.youtube.com/embed/pxbslj914fM?feature=oembed"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jpe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xml"/><Relationship Id="rId5" Type="http://schemas.openxmlformats.org/officeDocument/2006/relationships/image" Target="../media/image60.pn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5.jpeg"/><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4.jpeg"/><Relationship Id="rId5" Type="http://schemas.openxmlformats.org/officeDocument/2006/relationships/image" Target="../media/image60.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6858000"/>
          </a:xfrm>
        </p:grpSpPr>
        <p:sp>
          <p:nvSpPr>
            <p:cNvPr id="3" name="object 3"/>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4075938" y="1417192"/>
              <a:ext cx="992124" cy="989202"/>
            </a:xfrm>
            <a:prstGeom prst="rect">
              <a:avLst/>
            </a:prstGeom>
            <a:blipFill>
              <a:blip r:embed="rId3" cstate="print"/>
              <a:stretch>
                <a:fillRect/>
              </a:stretch>
            </a:blipFill>
          </p:spPr>
          <p:txBody>
            <a:bodyPr wrap="square" lIns="0" tIns="0" rIns="0" bIns="0" rtlCol="0"/>
            <a:lstStyle/>
            <a:p>
              <a:endParaRPr sz="1200"/>
            </a:p>
          </p:txBody>
        </p:sp>
      </p:grpSp>
      <p:sp>
        <p:nvSpPr>
          <p:cNvPr id="5" name="object 5"/>
          <p:cNvSpPr txBox="1">
            <a:spLocks noGrp="1"/>
          </p:cNvSpPr>
          <p:nvPr>
            <p:ph type="title"/>
          </p:nvPr>
        </p:nvSpPr>
        <p:spPr>
          <a:xfrm>
            <a:off x="560930" y="3342756"/>
            <a:ext cx="11132820" cy="605306"/>
          </a:xfrm>
          <a:prstGeom prst="rect">
            <a:avLst/>
          </a:prstGeom>
        </p:spPr>
        <p:txBody>
          <a:bodyPr vert="horz" wrap="square" lIns="0" tIns="14363" rIns="0" bIns="0" rtlCol="0" anchor="ctr">
            <a:spAutoFit/>
          </a:bodyPr>
          <a:lstStyle/>
          <a:p>
            <a:pPr marL="15119" marR="6048">
              <a:spcBef>
                <a:spcPts val="625"/>
              </a:spcBef>
              <a:tabLst>
                <a:tab pos="2228623" algn="l"/>
                <a:tab pos="2671626" algn="l"/>
                <a:tab pos="5229857" algn="l"/>
                <a:tab pos="6106791" algn="l"/>
                <a:tab pos="7198423" algn="l"/>
                <a:tab pos="9129190" algn="l"/>
              </a:tabLst>
            </a:pPr>
            <a:r>
              <a:rPr lang="en-GB" sz="2133" spc="-77" dirty="0">
                <a:solidFill>
                  <a:srgbClr val="FFFFFF"/>
                </a:solidFill>
                <a:latin typeface="Arial Black"/>
                <a:cs typeface="Arial Black"/>
              </a:rPr>
              <a:t>FINTECH: REVOLUTIONIZING FINANCIAL SERVICES VIA DESIGN AND TECHNOLOGY</a:t>
            </a:r>
            <a:endParaRPr lang="pt-BR" sz="2133" dirty="0">
              <a:latin typeface="Arial Black"/>
              <a:cs typeface="Arial Black"/>
            </a:endParaRPr>
          </a:p>
        </p:txBody>
      </p:sp>
      <p:sp>
        <p:nvSpPr>
          <p:cNvPr id="6" name="object 6"/>
          <p:cNvSpPr/>
          <p:nvPr/>
        </p:nvSpPr>
        <p:spPr>
          <a:xfrm>
            <a:off x="239775" y="116588"/>
            <a:ext cx="2610103" cy="649985"/>
          </a:xfrm>
          <a:prstGeom prst="rect">
            <a:avLst/>
          </a:prstGeom>
          <a:blipFill>
            <a:blip r:embed="rId4" cstate="print"/>
            <a:stretch>
              <a:fillRect/>
            </a:stretch>
          </a:blipFill>
        </p:spPr>
        <p:txBody>
          <a:bodyPr wrap="square" lIns="0" tIns="0" rIns="0" bIns="0" rtlCol="0"/>
          <a:lstStyle/>
          <a:p>
            <a:endParaRPr sz="1200"/>
          </a:p>
        </p:txBody>
      </p:sp>
      <p:sp>
        <p:nvSpPr>
          <p:cNvPr id="7" name="object 7"/>
          <p:cNvSpPr txBox="1"/>
          <p:nvPr/>
        </p:nvSpPr>
        <p:spPr>
          <a:xfrm>
            <a:off x="9203878" y="161240"/>
            <a:ext cx="2473113" cy="671728"/>
          </a:xfrm>
          <a:prstGeom prst="rect">
            <a:avLst/>
          </a:prstGeom>
        </p:spPr>
        <p:txBody>
          <a:bodyPr vert="horz" wrap="square" lIns="0" tIns="15119" rIns="0" bIns="0" rtlCol="0">
            <a:spAutoFit/>
          </a:bodyPr>
          <a:lstStyle/>
          <a:p>
            <a:pPr marL="569251" marR="6048" indent="-554888">
              <a:spcBef>
                <a:spcPts val="119"/>
              </a:spcBef>
            </a:pPr>
            <a:r>
              <a:rPr sz="2133" spc="-273" dirty="0">
                <a:solidFill>
                  <a:srgbClr val="FFFFFF"/>
                </a:solidFill>
                <a:latin typeface="Arial Black"/>
                <a:cs typeface="Arial Black"/>
              </a:rPr>
              <a:t>Data </a:t>
            </a:r>
            <a:r>
              <a:rPr sz="2133" spc="-243" dirty="0">
                <a:solidFill>
                  <a:srgbClr val="FFFFFF"/>
                </a:solidFill>
                <a:latin typeface="Arial Black"/>
                <a:cs typeface="Arial Black"/>
              </a:rPr>
              <a:t>and </a:t>
            </a:r>
            <a:r>
              <a:rPr sz="2133" spc="-327" dirty="0">
                <a:solidFill>
                  <a:srgbClr val="FFFFFF"/>
                </a:solidFill>
                <a:latin typeface="Arial Black"/>
                <a:cs typeface="Arial Black"/>
              </a:rPr>
              <a:t>Business  </a:t>
            </a:r>
            <a:r>
              <a:rPr sz="2133" spc="-286" dirty="0">
                <a:solidFill>
                  <a:srgbClr val="FFFFFF"/>
                </a:solidFill>
                <a:latin typeface="Arial Black"/>
                <a:cs typeface="Arial Black"/>
              </a:rPr>
              <a:t>Analytics</a:t>
            </a:r>
            <a:endParaRPr sz="2133" dirty="0">
              <a:latin typeface="Arial Black"/>
              <a:cs typeface="Arial Black"/>
            </a:endParaRPr>
          </a:p>
        </p:txBody>
      </p:sp>
      <p:sp>
        <p:nvSpPr>
          <p:cNvPr id="8" name="object 8"/>
          <p:cNvSpPr txBox="1"/>
          <p:nvPr/>
        </p:nvSpPr>
        <p:spPr>
          <a:xfrm>
            <a:off x="393021" y="4437112"/>
            <a:ext cx="10782980" cy="2222736"/>
          </a:xfrm>
          <a:prstGeom prst="rect">
            <a:avLst/>
          </a:prstGeom>
        </p:spPr>
        <p:txBody>
          <a:bodyPr vert="horz" wrap="square" lIns="0" tIns="14363" rIns="0" bIns="0" rtlCol="0">
            <a:spAutoFit/>
          </a:bodyPr>
          <a:lstStyle/>
          <a:p>
            <a:pPr marL="3395097">
              <a:spcBef>
                <a:spcPts val="113"/>
              </a:spcBef>
              <a:tabLst>
                <a:tab pos="5563999" algn="l"/>
              </a:tabLst>
            </a:pPr>
            <a:r>
              <a:rPr sz="2400" b="1" spc="6" dirty="0">
                <a:solidFill>
                  <a:srgbClr val="FFFFFF"/>
                </a:solidFill>
                <a:latin typeface="Arial"/>
                <a:cs typeface="Arial"/>
              </a:rPr>
              <a:t>SE </a:t>
            </a:r>
            <a:r>
              <a:rPr sz="2400" b="1" spc="256" dirty="0">
                <a:solidFill>
                  <a:srgbClr val="FFFFFF"/>
                </a:solidFill>
                <a:latin typeface="Arial"/>
                <a:cs typeface="Arial"/>
              </a:rPr>
              <a:t>SSI </a:t>
            </a:r>
            <a:r>
              <a:rPr sz="2400" b="1" spc="-53" dirty="0">
                <a:solidFill>
                  <a:srgbClr val="FFFFFF"/>
                </a:solidFill>
                <a:latin typeface="Arial"/>
                <a:cs typeface="Arial"/>
              </a:rPr>
              <a:t>O</a:t>
            </a:r>
            <a:r>
              <a:rPr sz="2400" b="1" spc="-458" dirty="0">
                <a:solidFill>
                  <a:srgbClr val="FFFFFF"/>
                </a:solidFill>
                <a:latin typeface="Arial"/>
                <a:cs typeface="Arial"/>
              </a:rPr>
              <a:t> </a:t>
            </a:r>
            <a:r>
              <a:rPr sz="2400" b="1" spc="155" dirty="0">
                <a:solidFill>
                  <a:srgbClr val="FFFFFF"/>
                </a:solidFill>
                <a:latin typeface="Arial"/>
                <a:cs typeface="Arial"/>
              </a:rPr>
              <a:t>N</a:t>
            </a:r>
            <a:r>
              <a:rPr sz="2400" b="1" spc="-65" dirty="0">
                <a:solidFill>
                  <a:srgbClr val="FFFFFF"/>
                </a:solidFill>
                <a:latin typeface="Arial"/>
                <a:cs typeface="Arial"/>
              </a:rPr>
              <a:t> </a:t>
            </a:r>
            <a:r>
              <a:rPr sz="2400" b="1" spc="-256" dirty="0">
                <a:solidFill>
                  <a:srgbClr val="FFFFFF"/>
                </a:solidFill>
                <a:latin typeface="Arial"/>
                <a:cs typeface="Arial"/>
              </a:rPr>
              <a:t>S	</a:t>
            </a:r>
            <a:r>
              <a:rPr sz="2400" b="1" spc="41" dirty="0">
                <a:solidFill>
                  <a:srgbClr val="FFFFFF"/>
                </a:solidFill>
                <a:latin typeface="Arial"/>
                <a:cs typeface="Arial"/>
              </a:rPr>
              <a:t>1</a:t>
            </a:r>
            <a:r>
              <a:rPr lang="es-ES" sz="2400" b="1" spc="41" dirty="0">
                <a:solidFill>
                  <a:srgbClr val="FFFFFF"/>
                </a:solidFill>
                <a:latin typeface="Arial"/>
                <a:cs typeface="Arial"/>
              </a:rPr>
              <a:t>3 &amp; 14  </a:t>
            </a:r>
          </a:p>
          <a:p>
            <a:pPr marL="3395097">
              <a:spcBef>
                <a:spcPts val="113"/>
              </a:spcBef>
              <a:tabLst>
                <a:tab pos="5563999" algn="l"/>
              </a:tabLst>
            </a:pPr>
            <a:r>
              <a:rPr lang="en-GB" sz="2400" b="1" spc="41" dirty="0">
                <a:solidFill>
                  <a:srgbClr val="FFFFFF"/>
                </a:solidFill>
                <a:latin typeface="Arial"/>
                <a:cs typeface="Arial"/>
              </a:rPr>
              <a:t>Demystifying blockchain and cryptocurrency - Crypto 101</a:t>
            </a:r>
            <a:endParaRPr lang="en-GB" sz="2400" dirty="0">
              <a:latin typeface="Arial"/>
              <a:cs typeface="Arial"/>
            </a:endParaRPr>
          </a:p>
          <a:p>
            <a:pPr marL="15119" marR="5119484">
              <a:spcBef>
                <a:spcPts val="2203"/>
              </a:spcBef>
            </a:pPr>
            <a:r>
              <a:rPr lang="en-GB" sz="2600" spc="-303" dirty="0">
                <a:solidFill>
                  <a:srgbClr val="FFFFFF"/>
                </a:solidFill>
                <a:latin typeface="Arial Black"/>
                <a:cs typeface="Arial Black"/>
              </a:rPr>
              <a:t>Manoel Gadi</a:t>
            </a:r>
            <a:endParaRPr lang="en-GB" sz="2600" dirty="0">
              <a:latin typeface="Arial Black"/>
              <a:cs typeface="Arial Black"/>
            </a:endParaRPr>
          </a:p>
          <a:p>
            <a:pPr marL="15119">
              <a:spcBef>
                <a:spcPts val="631"/>
              </a:spcBef>
            </a:pPr>
            <a:r>
              <a:rPr sz="2133" spc="-303" dirty="0">
                <a:solidFill>
                  <a:srgbClr val="FFFFFF"/>
                </a:solidFill>
                <a:latin typeface="Arial Black"/>
                <a:cs typeface="Arial Black"/>
              </a:rPr>
              <a:t>Fall</a:t>
            </a:r>
            <a:r>
              <a:rPr sz="2133" spc="-149" dirty="0">
                <a:solidFill>
                  <a:srgbClr val="FFFFFF"/>
                </a:solidFill>
                <a:latin typeface="Arial Black"/>
                <a:cs typeface="Arial Black"/>
              </a:rPr>
              <a:t> </a:t>
            </a:r>
            <a:r>
              <a:rPr sz="2133" spc="-280" dirty="0">
                <a:solidFill>
                  <a:srgbClr val="FFFFFF"/>
                </a:solidFill>
                <a:latin typeface="Arial Black"/>
                <a:cs typeface="Arial Black"/>
              </a:rPr>
              <a:t>20</a:t>
            </a:r>
            <a:r>
              <a:rPr lang="es-ES" sz="2133" spc="-280" dirty="0">
                <a:solidFill>
                  <a:srgbClr val="FFFFFF"/>
                </a:solidFill>
                <a:latin typeface="Arial Black"/>
                <a:cs typeface="Arial Black"/>
              </a:rPr>
              <a:t>22</a:t>
            </a:r>
            <a:endParaRPr sz="2133" dirty="0">
              <a:latin typeface="Arial Black"/>
              <a:cs typeface="Arial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Use cases for 5G?</a:t>
            </a:r>
            <a:endParaRPr lang="en-US" dirty="0">
              <a:ea typeface="+mj-ea"/>
            </a:endParaRPr>
          </a:p>
        </p:txBody>
      </p:sp>
      <p:sp>
        <p:nvSpPr>
          <p:cNvPr id="3" name="CuadroTexto 2">
            <a:extLst>
              <a:ext uri="{FF2B5EF4-FFF2-40B4-BE49-F238E27FC236}">
                <a16:creationId xmlns:a16="http://schemas.microsoft.com/office/drawing/2014/main" id="{0753B39B-C8E3-C179-B33E-6C913AD2F3DB}"/>
              </a:ext>
            </a:extLst>
          </p:cNvPr>
          <p:cNvSpPr txBox="1"/>
          <p:nvPr/>
        </p:nvSpPr>
        <p:spPr>
          <a:xfrm>
            <a:off x="1182445" y="1680762"/>
            <a:ext cx="9845515" cy="439398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4000" dirty="0">
                <a:latin typeface="Calibri Light"/>
                <a:cs typeface="Calibri Light"/>
              </a:rPr>
              <a:t>How can companies benefit (profit) from it?</a:t>
            </a:r>
            <a:endParaRPr lang="en-US" sz="4000" dirty="0">
              <a:latin typeface="Calibri Light"/>
              <a:ea typeface="Calibri Light"/>
              <a:cs typeface="Calibri Light"/>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5">
            <a:extLst>
              <a:ext uri="{FF2B5EF4-FFF2-40B4-BE49-F238E27FC236}">
                <a16:creationId xmlns:a16="http://schemas.microsoft.com/office/drawing/2014/main" id="{DFC0B9F5-40E8-30E1-8C67-AD5CDD239128}"/>
              </a:ext>
            </a:extLst>
          </p:cNvPr>
          <p:cNvPicPr>
            <a:picLocks noChangeAspect="1"/>
          </p:cNvPicPr>
          <p:nvPr/>
        </p:nvPicPr>
        <p:blipFill>
          <a:blip r:embed="rId2"/>
          <a:stretch>
            <a:fillRect/>
          </a:stretch>
        </p:blipFill>
        <p:spPr>
          <a:xfrm>
            <a:off x="3410339" y="2763720"/>
            <a:ext cx="5604587" cy="3429948"/>
          </a:xfrm>
          <a:prstGeom prst="rect">
            <a:avLst/>
          </a:prstGeom>
        </p:spPr>
      </p:pic>
    </p:spTree>
    <p:extLst>
      <p:ext uri="{BB962C8B-B14F-4D97-AF65-F5344CB8AC3E}">
        <p14:creationId xmlns:p14="http://schemas.microsoft.com/office/powerpoint/2010/main" val="3541276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Imagen 14" descr="Vista de la tierra desde el espacio&#10;&#10;Descripción generada automáticamente con confianza baja">
            <a:extLst>
              <a:ext uri="{FF2B5EF4-FFF2-40B4-BE49-F238E27FC236}">
                <a16:creationId xmlns:a16="http://schemas.microsoft.com/office/drawing/2014/main" id="{1A2EF2A8-C55F-E3E4-6F9D-C96A670AE52C}"/>
              </a:ext>
            </a:extLst>
          </p:cNvPr>
          <p:cNvPicPr>
            <a:picLocks noChangeAspect="1"/>
          </p:cNvPicPr>
          <p:nvPr/>
        </p:nvPicPr>
        <p:blipFill rotWithShape="1">
          <a:blip r:embed="rId3">
            <a:alphaModFix amt="55000"/>
            <a:extLst>
              <a:ext uri="{28A0092B-C50C-407E-A947-70E740481C1C}">
                <a14:useLocalDpi xmlns:a14="http://schemas.microsoft.com/office/drawing/2010/main" val="0"/>
              </a:ext>
            </a:extLst>
          </a:blip>
          <a:srcRect t="2436" b="12978"/>
          <a:stretch/>
        </p:blipFill>
        <p:spPr>
          <a:xfrm>
            <a:off x="20" y="-9107"/>
            <a:ext cx="12191980" cy="6858000"/>
          </a:xfrm>
          <a:prstGeom prst="rect">
            <a:avLst/>
          </a:prstGeom>
        </p:spPr>
      </p:pic>
      <p:sp>
        <p:nvSpPr>
          <p:cNvPr id="5" name="Título 4">
            <a:extLst>
              <a:ext uri="{FF2B5EF4-FFF2-40B4-BE49-F238E27FC236}">
                <a16:creationId xmlns:a16="http://schemas.microsoft.com/office/drawing/2014/main" id="{0B45BEA4-E836-C331-EE05-FD27AE2AE664}"/>
              </a:ext>
            </a:extLst>
          </p:cNvPr>
          <p:cNvSpPr>
            <a:spLocks noGrp="1"/>
          </p:cNvSpPr>
          <p:nvPr>
            <p:ph type="title"/>
          </p:nvPr>
        </p:nvSpPr>
        <p:spPr>
          <a:xfrm>
            <a:off x="686834" y="591344"/>
            <a:ext cx="2731069" cy="5585619"/>
          </a:xfrm>
        </p:spPr>
        <p:txBody>
          <a:bodyPr>
            <a:normAutofit/>
          </a:bodyPr>
          <a:lstStyle/>
          <a:p>
            <a:pPr algn="ctr"/>
            <a:r>
              <a:rPr lang="es-ES">
                <a:solidFill>
                  <a:srgbClr val="FFFFFF"/>
                </a:solidFill>
              </a:rPr>
              <a:t>5G </a:t>
            </a:r>
            <a:br>
              <a:rPr lang="es-ES">
                <a:solidFill>
                  <a:srgbClr val="FFFFFF"/>
                </a:solidFill>
              </a:rPr>
            </a:br>
            <a:r>
              <a:rPr lang="es-ES">
                <a:solidFill>
                  <a:srgbClr val="FFFFFF"/>
                </a:solidFill>
              </a:rPr>
              <a:t>Use Cases</a:t>
            </a:r>
          </a:p>
        </p:txBody>
      </p:sp>
      <p:sp>
        <p:nvSpPr>
          <p:cNvPr id="31" name="Arc 3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FA4E4566-9728-CA78-B2C2-A51B46274CDF}"/>
              </a:ext>
            </a:extLst>
          </p:cNvPr>
          <p:cNvSpPr>
            <a:spLocks noGrp="1"/>
          </p:cNvSpPr>
          <p:nvPr>
            <p:ph idx="1"/>
          </p:nvPr>
        </p:nvSpPr>
        <p:spPr>
          <a:xfrm>
            <a:off x="3887234" y="591344"/>
            <a:ext cx="7466565" cy="5585619"/>
          </a:xfrm>
        </p:spPr>
        <p:txBody>
          <a:bodyPr anchor="ctr">
            <a:normAutofit/>
          </a:bodyPr>
          <a:lstStyle/>
          <a:p>
            <a:r>
              <a:rPr lang="es-ES" sz="1800" err="1">
                <a:solidFill>
                  <a:schemeClr val="bg1"/>
                </a:solidFill>
              </a:rPr>
              <a:t>Connecting</a:t>
            </a:r>
            <a:r>
              <a:rPr lang="es-ES" sz="1800">
                <a:solidFill>
                  <a:schemeClr val="bg1"/>
                </a:solidFill>
              </a:rPr>
              <a:t> </a:t>
            </a:r>
            <a:r>
              <a:rPr lang="es-ES" sz="1800" err="1">
                <a:solidFill>
                  <a:schemeClr val="bg1"/>
                </a:solidFill>
              </a:rPr>
              <a:t>millions</a:t>
            </a:r>
            <a:r>
              <a:rPr lang="es-ES" sz="1800">
                <a:solidFill>
                  <a:schemeClr val="bg1"/>
                </a:solidFill>
              </a:rPr>
              <a:t> </a:t>
            </a:r>
            <a:r>
              <a:rPr lang="es-ES" sz="1800" err="1">
                <a:solidFill>
                  <a:schemeClr val="bg1"/>
                </a:solidFill>
              </a:rPr>
              <a:t>of</a:t>
            </a:r>
            <a:r>
              <a:rPr lang="es-ES" sz="1800">
                <a:solidFill>
                  <a:schemeClr val="bg1"/>
                </a:solidFill>
              </a:rPr>
              <a:t> </a:t>
            </a:r>
            <a:r>
              <a:rPr lang="es-ES" sz="1800" err="1">
                <a:solidFill>
                  <a:schemeClr val="bg1"/>
                </a:solidFill>
              </a:rPr>
              <a:t>devices</a:t>
            </a:r>
            <a:endParaRPr lang="es-ES" sz="1800">
              <a:solidFill>
                <a:schemeClr val="bg1"/>
              </a:solidFill>
            </a:endParaRPr>
          </a:p>
          <a:p>
            <a:pPr lvl="1"/>
            <a:r>
              <a:rPr lang="en-US" sz="1200">
                <a:solidFill>
                  <a:schemeClr val="bg1"/>
                </a:solidFill>
              </a:rPr>
              <a:t>The connection of millions of devices in a small area, thanks to </a:t>
            </a:r>
            <a:r>
              <a:rPr lang="en-US" sz="1200" err="1">
                <a:solidFill>
                  <a:schemeClr val="bg1"/>
                </a:solidFill>
              </a:rPr>
              <a:t>MIoT</a:t>
            </a:r>
            <a:r>
              <a:rPr lang="en-US" sz="1200">
                <a:solidFill>
                  <a:schemeClr val="bg1"/>
                </a:solidFill>
              </a:rPr>
              <a:t> (Massive Internet of Things), is one of the most important developments.</a:t>
            </a:r>
            <a:endParaRPr lang="es-ES" sz="1200">
              <a:solidFill>
                <a:schemeClr val="bg1"/>
              </a:solidFill>
            </a:endParaRPr>
          </a:p>
          <a:p>
            <a:r>
              <a:rPr lang="en-US" sz="1200">
                <a:solidFill>
                  <a:schemeClr val="bg1"/>
                </a:solidFill>
              </a:rPr>
              <a:t>Extending the service life of sensors</a:t>
            </a:r>
          </a:p>
          <a:p>
            <a:pPr lvl="1"/>
            <a:r>
              <a:rPr lang="en-US" sz="1200">
                <a:solidFill>
                  <a:schemeClr val="bg1"/>
                </a:solidFill>
              </a:rPr>
              <a:t>Some of the features of 5G can reduce battery consumption by up to 50% over current consumption</a:t>
            </a:r>
            <a:endParaRPr lang="es-ES" sz="1200">
              <a:solidFill>
                <a:schemeClr val="bg1"/>
              </a:solidFill>
            </a:endParaRPr>
          </a:p>
          <a:p>
            <a:r>
              <a:rPr lang="es-ES" sz="1200">
                <a:solidFill>
                  <a:schemeClr val="bg1"/>
                </a:solidFill>
              </a:rPr>
              <a:t> </a:t>
            </a:r>
            <a:r>
              <a:rPr lang="es-ES" sz="1800" err="1">
                <a:solidFill>
                  <a:schemeClr val="bg1"/>
                </a:solidFill>
              </a:rPr>
              <a:t>Improved</a:t>
            </a:r>
            <a:r>
              <a:rPr lang="es-ES" sz="1800">
                <a:solidFill>
                  <a:schemeClr val="bg1"/>
                </a:solidFill>
              </a:rPr>
              <a:t> </a:t>
            </a:r>
            <a:r>
              <a:rPr lang="es-ES" sz="1800" err="1">
                <a:solidFill>
                  <a:schemeClr val="bg1"/>
                </a:solidFill>
              </a:rPr>
              <a:t>security</a:t>
            </a:r>
            <a:r>
              <a:rPr lang="es-ES" sz="1800">
                <a:solidFill>
                  <a:schemeClr val="bg1"/>
                </a:solidFill>
              </a:rPr>
              <a:t> </a:t>
            </a:r>
            <a:r>
              <a:rPr lang="es-ES" sz="1800" err="1">
                <a:solidFill>
                  <a:schemeClr val="bg1"/>
                </a:solidFill>
              </a:rPr>
              <a:t>protocols</a:t>
            </a:r>
            <a:endParaRPr lang="es-ES" sz="1800">
              <a:solidFill>
                <a:schemeClr val="bg1"/>
              </a:solidFill>
            </a:endParaRPr>
          </a:p>
          <a:p>
            <a:pPr lvl="1"/>
            <a:r>
              <a:rPr lang="en-US" sz="1200">
                <a:solidFill>
                  <a:schemeClr val="bg1"/>
                </a:solidFill>
              </a:rPr>
              <a:t> 5G provides a higher degree of confidence with enhanced security protocols, and also ensures network ubiquity, i.e. seamless coverage.</a:t>
            </a:r>
            <a:endParaRPr lang="es-ES" sz="1200">
              <a:solidFill>
                <a:schemeClr val="bg1"/>
              </a:solidFill>
            </a:endParaRPr>
          </a:p>
          <a:p>
            <a:r>
              <a:rPr lang="es-ES" sz="1800">
                <a:solidFill>
                  <a:schemeClr val="bg1"/>
                </a:solidFill>
              </a:rPr>
              <a:t>Exclusive </a:t>
            </a:r>
            <a:r>
              <a:rPr lang="es-ES" sz="1800" err="1">
                <a:solidFill>
                  <a:schemeClr val="bg1"/>
                </a:solidFill>
              </a:rPr>
              <a:t>network</a:t>
            </a:r>
            <a:r>
              <a:rPr lang="es-ES" sz="1800">
                <a:solidFill>
                  <a:schemeClr val="bg1"/>
                </a:solidFill>
              </a:rPr>
              <a:t> </a:t>
            </a:r>
            <a:r>
              <a:rPr lang="es-ES" sz="1800" err="1">
                <a:solidFill>
                  <a:schemeClr val="bg1"/>
                </a:solidFill>
              </a:rPr>
              <a:t>portions</a:t>
            </a:r>
            <a:endParaRPr lang="es-ES" sz="1800">
              <a:solidFill>
                <a:schemeClr val="bg1"/>
              </a:solidFill>
            </a:endParaRPr>
          </a:p>
          <a:p>
            <a:pPr lvl="1"/>
            <a:r>
              <a:rPr lang="en-US" sz="1200">
                <a:solidFill>
                  <a:schemeClr val="bg1"/>
                </a:solidFill>
              </a:rPr>
              <a:t>Critical infrastructure operators may apply the concept of network slices and have their own communications infrastructure.</a:t>
            </a:r>
            <a:endParaRPr lang="es-ES" sz="1200">
              <a:solidFill>
                <a:schemeClr val="bg1"/>
              </a:solidFill>
            </a:endParaRPr>
          </a:p>
          <a:p>
            <a:r>
              <a:rPr lang="en-US" sz="1800">
                <a:solidFill>
                  <a:schemeClr val="bg1"/>
                </a:solidFill>
              </a:rPr>
              <a:t>Safe decisions and close to the sensors</a:t>
            </a:r>
          </a:p>
          <a:p>
            <a:pPr lvl="1"/>
            <a:r>
              <a:rPr lang="en-US" sz="1200">
                <a:solidFill>
                  <a:schemeClr val="bg1"/>
                </a:solidFill>
              </a:rPr>
              <a:t>The increase in the volume of information available, together with edge computing technology, will make it possible to define algorithms to make secure decisions close to the sensors that generate the information.</a:t>
            </a:r>
            <a:endParaRPr lang="es-ES" sz="1200">
              <a:solidFill>
                <a:schemeClr val="bg1"/>
              </a:solidFill>
            </a:endParaRPr>
          </a:p>
          <a:p>
            <a:r>
              <a:rPr lang="es-ES" sz="1800">
                <a:solidFill>
                  <a:schemeClr val="bg1"/>
                </a:solidFill>
              </a:rPr>
              <a:t>Real-time remote control</a:t>
            </a:r>
          </a:p>
          <a:p>
            <a:pPr lvl="1"/>
            <a:r>
              <a:rPr lang="en-US" sz="1200">
                <a:solidFill>
                  <a:schemeClr val="bg1"/>
                </a:solidFill>
              </a:rPr>
              <a:t>In Industry 4.0. or smart factories, autonomous operation of irrigation and plants, as well as robot control via 5G, will become commonplace.</a:t>
            </a:r>
            <a:endParaRPr lang="es-ES" sz="1200">
              <a:solidFill>
                <a:schemeClr val="bg1"/>
              </a:solidFill>
            </a:endParaRPr>
          </a:p>
          <a:p>
            <a:pPr>
              <a:lnSpc>
                <a:spcPct val="100000"/>
              </a:lnSpc>
            </a:pPr>
            <a:r>
              <a:rPr lang="es-ES" sz="1800">
                <a:solidFill>
                  <a:schemeClr val="bg1"/>
                </a:solidFill>
              </a:rPr>
              <a:t>Remote </a:t>
            </a:r>
            <a:r>
              <a:rPr lang="es-ES" sz="1800" err="1">
                <a:solidFill>
                  <a:schemeClr val="bg1"/>
                </a:solidFill>
              </a:rPr>
              <a:t>technical</a:t>
            </a:r>
            <a:r>
              <a:rPr lang="es-ES" sz="1800">
                <a:solidFill>
                  <a:schemeClr val="bg1"/>
                </a:solidFill>
              </a:rPr>
              <a:t> </a:t>
            </a:r>
            <a:r>
              <a:rPr lang="es-ES" sz="1800" err="1">
                <a:solidFill>
                  <a:schemeClr val="bg1"/>
                </a:solidFill>
              </a:rPr>
              <a:t>support</a:t>
            </a:r>
            <a:endParaRPr lang="es-ES" sz="1800">
              <a:solidFill>
                <a:schemeClr val="bg1"/>
              </a:solidFill>
            </a:endParaRPr>
          </a:p>
          <a:p>
            <a:pPr lvl="1"/>
            <a:r>
              <a:rPr lang="en-US" sz="1200">
                <a:solidFill>
                  <a:schemeClr val="bg1"/>
                </a:solidFill>
              </a:rPr>
              <a:t>Augmented reality calls are presented as an interesting alternative to face-to-face technical support, avoiding the travel of experts and making it possible to access highly </a:t>
            </a:r>
            <a:r>
              <a:rPr lang="en-US" sz="1200" err="1">
                <a:solidFill>
                  <a:schemeClr val="bg1"/>
                </a:solidFill>
              </a:rPr>
              <a:t>specialised</a:t>
            </a:r>
            <a:r>
              <a:rPr lang="en-US" sz="1200">
                <a:solidFill>
                  <a:schemeClr val="bg1"/>
                </a:solidFill>
              </a:rPr>
              <a:t> knowledge from anywhere in the world.</a:t>
            </a:r>
            <a:endParaRPr lang="es-ES" sz="1200">
              <a:solidFill>
                <a:schemeClr val="bg1"/>
              </a:solidFill>
            </a:endParaRPr>
          </a:p>
          <a:p>
            <a:pPr lvl="1"/>
            <a:endParaRPr lang="es-ES" sz="900">
              <a:solidFill>
                <a:srgbClr val="FFFFFF"/>
              </a:solidFill>
            </a:endParaRPr>
          </a:p>
        </p:txBody>
      </p:sp>
    </p:spTree>
    <p:extLst>
      <p:ext uri="{BB962C8B-B14F-4D97-AF65-F5344CB8AC3E}">
        <p14:creationId xmlns:p14="http://schemas.microsoft.com/office/powerpoint/2010/main" val="2894822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But speed is not all on internet ... </a:t>
            </a:r>
            <a:endParaRPr lang="en-US" sz="3600">
              <a:latin typeface="Calibri Light"/>
              <a:ea typeface="+mj-ea"/>
              <a:cs typeface="Calibri Light"/>
            </a:endParaRPr>
          </a:p>
        </p:txBody>
      </p:sp>
      <p:sp>
        <p:nvSpPr>
          <p:cNvPr id="3" name="CuadroTexto 2">
            <a:extLst>
              <a:ext uri="{FF2B5EF4-FFF2-40B4-BE49-F238E27FC236}">
                <a16:creationId xmlns:a16="http://schemas.microsoft.com/office/drawing/2014/main" id="{0753B39B-C8E3-C179-B33E-6C913AD2F3DB}"/>
              </a:ext>
            </a:extLst>
          </p:cNvPr>
          <p:cNvSpPr txBox="1"/>
          <p:nvPr/>
        </p:nvSpPr>
        <p:spPr>
          <a:xfrm>
            <a:off x="1182445" y="1680762"/>
            <a:ext cx="9721107" cy="439398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4000">
                <a:latin typeface="Calibri Light"/>
                <a:cs typeface="Calibri Light"/>
              </a:rPr>
              <a:t>Centralization vs. Decentralization</a:t>
            </a:r>
            <a:endParaRPr lang="en-US" sz="4000" err="1">
              <a:cs typeface="Calibri"/>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4" descr="Diagram&#10;&#10;Description automatically generated">
            <a:extLst>
              <a:ext uri="{FF2B5EF4-FFF2-40B4-BE49-F238E27FC236}">
                <a16:creationId xmlns:a16="http://schemas.microsoft.com/office/drawing/2014/main" id="{85249447-D589-9D74-52EC-6A98FA93A1D8}"/>
              </a:ext>
            </a:extLst>
          </p:cNvPr>
          <p:cNvPicPr>
            <a:picLocks noChangeAspect="1"/>
          </p:cNvPicPr>
          <p:nvPr/>
        </p:nvPicPr>
        <p:blipFill>
          <a:blip r:embed="rId2"/>
          <a:stretch>
            <a:fillRect/>
          </a:stretch>
        </p:blipFill>
        <p:spPr>
          <a:xfrm>
            <a:off x="3122645" y="2509546"/>
            <a:ext cx="5791200" cy="3619500"/>
          </a:xfrm>
          <a:prstGeom prst="rect">
            <a:avLst/>
          </a:prstGeom>
        </p:spPr>
      </p:pic>
    </p:spTree>
    <p:extLst>
      <p:ext uri="{BB962C8B-B14F-4D97-AF65-F5344CB8AC3E}">
        <p14:creationId xmlns:p14="http://schemas.microsoft.com/office/powerpoint/2010/main" val="37133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B109CC-D9C2-BB13-034A-9109353420D9}"/>
              </a:ext>
            </a:extLst>
          </p:cNvPr>
          <p:cNvSpPr>
            <a:spLocks noGrp="1"/>
          </p:cNvSpPr>
          <p:nvPr>
            <p:ph type="title"/>
          </p:nvPr>
        </p:nvSpPr>
        <p:spPr>
          <a:xfrm>
            <a:off x="648929" y="629266"/>
            <a:ext cx="3505495" cy="1622321"/>
          </a:xfrm>
        </p:spPr>
        <p:txBody>
          <a:bodyPr>
            <a:normAutofit/>
          </a:bodyPr>
          <a:lstStyle/>
          <a:p>
            <a:r>
              <a:rPr lang="es-ES" b="1"/>
              <a:t>Web 2.0</a:t>
            </a:r>
            <a:endParaRPr lang="es-ES"/>
          </a:p>
        </p:txBody>
      </p:sp>
      <p:sp>
        <p:nvSpPr>
          <p:cNvPr id="23" name="Content Placeholder 8">
            <a:extLst>
              <a:ext uri="{FF2B5EF4-FFF2-40B4-BE49-F238E27FC236}">
                <a16:creationId xmlns:a16="http://schemas.microsoft.com/office/drawing/2014/main" id="{19A6FA8F-BBE4-7C8E-2A5C-09943C8BCB1B}"/>
              </a:ext>
            </a:extLst>
          </p:cNvPr>
          <p:cNvSpPr>
            <a:spLocks noGrp="1"/>
          </p:cNvSpPr>
          <p:nvPr>
            <p:ph idx="1"/>
          </p:nvPr>
        </p:nvSpPr>
        <p:spPr>
          <a:xfrm>
            <a:off x="648931" y="2438400"/>
            <a:ext cx="3505494" cy="3785419"/>
          </a:xfrm>
        </p:spPr>
        <p:txBody>
          <a:bodyPr>
            <a:normAutofit/>
          </a:bodyPr>
          <a:lstStyle/>
          <a:p>
            <a:r>
              <a:rPr lang="en-US" sz="1700"/>
              <a:t>Typically, a server is a fairly powerful machine with specific hardware and software that acts as a data repository and functions as a database or application management system.</a:t>
            </a:r>
          </a:p>
          <a:p>
            <a:r>
              <a:rPr lang="en-US" sz="1700"/>
              <a:t>In this architecture, the client is usually a workstation that requests various services from the server, while a server is a machine that acts as a data repository and functions as a database management system, which is responsible for providing the response demanded by the client.</a:t>
            </a:r>
          </a:p>
        </p:txBody>
      </p:sp>
      <p:sp>
        <p:nvSpPr>
          <p:cNvPr id="32" name="Rectangle 3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descr="Escala de tiempo&#10;&#10;Descripción generada automáticamente con confianza baja">
            <a:extLst>
              <a:ext uri="{FF2B5EF4-FFF2-40B4-BE49-F238E27FC236}">
                <a16:creationId xmlns:a16="http://schemas.microsoft.com/office/drawing/2014/main" id="{ABCC5501-AE94-1134-4F13-F806DD058B04}"/>
              </a:ext>
            </a:extLst>
          </p:cNvPr>
          <p:cNvPicPr>
            <a:picLocks noChangeAspect="1"/>
          </p:cNvPicPr>
          <p:nvPr/>
        </p:nvPicPr>
        <p:blipFill>
          <a:blip r:embed="rId2"/>
          <a:stretch>
            <a:fillRect/>
          </a:stretch>
        </p:blipFill>
        <p:spPr>
          <a:xfrm>
            <a:off x="5405862" y="1696819"/>
            <a:ext cx="6019331" cy="3461115"/>
          </a:xfrm>
          <a:prstGeom prst="rect">
            <a:avLst/>
          </a:prstGeom>
          <a:effectLst/>
        </p:spPr>
      </p:pic>
    </p:spTree>
    <p:extLst>
      <p:ext uri="{BB962C8B-B14F-4D97-AF65-F5344CB8AC3E}">
        <p14:creationId xmlns:p14="http://schemas.microsoft.com/office/powerpoint/2010/main" val="58064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42" name="Rectangle 41">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ítulo 1">
            <a:extLst>
              <a:ext uri="{FF2B5EF4-FFF2-40B4-BE49-F238E27FC236}">
                <a16:creationId xmlns:a16="http://schemas.microsoft.com/office/drawing/2014/main" id="{3FB109CC-D9C2-BB13-034A-9109353420D9}"/>
              </a:ext>
            </a:extLst>
          </p:cNvPr>
          <p:cNvSpPr>
            <a:spLocks noGrp="1"/>
          </p:cNvSpPr>
          <p:nvPr>
            <p:ph type="title"/>
          </p:nvPr>
        </p:nvSpPr>
        <p:spPr>
          <a:xfrm>
            <a:off x="643467" y="321734"/>
            <a:ext cx="10905066" cy="1135737"/>
          </a:xfrm>
        </p:spPr>
        <p:txBody>
          <a:bodyPr>
            <a:normAutofit/>
          </a:bodyPr>
          <a:lstStyle/>
          <a:p>
            <a:r>
              <a:rPr lang="es-ES" sz="3600" b="1"/>
              <a:t>Web 3.0</a:t>
            </a:r>
            <a:endParaRPr lang="es-ES" sz="3600"/>
          </a:p>
        </p:txBody>
      </p:sp>
      <p:pic>
        <p:nvPicPr>
          <p:cNvPr id="4" name="Imagen 3" descr="Diagrama&#10;&#10;Descripción generada automáticamente">
            <a:extLst>
              <a:ext uri="{FF2B5EF4-FFF2-40B4-BE49-F238E27FC236}">
                <a16:creationId xmlns:a16="http://schemas.microsoft.com/office/drawing/2014/main" id="{94AB3324-9C97-5906-19E3-BAC069600C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782981"/>
            <a:ext cx="6253214" cy="4174020"/>
          </a:xfrm>
          <a:prstGeom prst="rect">
            <a:avLst/>
          </a:prstGeom>
        </p:spPr>
      </p:pic>
      <p:sp>
        <p:nvSpPr>
          <p:cNvPr id="23" name="Content Placeholder 8">
            <a:extLst>
              <a:ext uri="{FF2B5EF4-FFF2-40B4-BE49-F238E27FC236}">
                <a16:creationId xmlns:a16="http://schemas.microsoft.com/office/drawing/2014/main" id="{19A6FA8F-BBE4-7C8E-2A5C-09943C8BCB1B}"/>
              </a:ext>
            </a:extLst>
          </p:cNvPr>
          <p:cNvSpPr>
            <a:spLocks noGrp="1"/>
          </p:cNvSpPr>
          <p:nvPr>
            <p:ph idx="1"/>
          </p:nvPr>
        </p:nvSpPr>
        <p:spPr>
          <a:xfrm>
            <a:off x="7544052" y="1782981"/>
            <a:ext cx="4004479" cy="4393982"/>
          </a:xfrm>
        </p:spPr>
        <p:txBody>
          <a:bodyPr>
            <a:normAutofit/>
          </a:bodyPr>
          <a:lstStyle/>
          <a:p>
            <a:r>
              <a:rPr lang="en-US" sz="2000"/>
              <a:t>Web 3.0 is the most current type of internet, whose main characteristics are democratisation and based on semantic web technology. It is built on a decentralised blockchain where there is no centralised ownership of content or platforms.</a:t>
            </a:r>
          </a:p>
        </p:txBody>
      </p:sp>
      <p:grpSp>
        <p:nvGrpSpPr>
          <p:cNvPr id="45" name="Group 44">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46" name="Isosceles Triangle 45">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3787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3985103" y="400773"/>
            <a:ext cx="6701945" cy="12097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latin typeface="+mj-lt"/>
                <a:ea typeface="+mj-ea"/>
                <a:cs typeface="+mj-cs"/>
              </a:rPr>
              <a:t>Blockchain and its potential</a:t>
            </a:r>
          </a:p>
        </p:txBody>
      </p:sp>
      <p:sp>
        <p:nvSpPr>
          <p:cNvPr id="6" name="CuadroTexto 5">
            <a:extLst>
              <a:ext uri="{FF2B5EF4-FFF2-40B4-BE49-F238E27FC236}">
                <a16:creationId xmlns:a16="http://schemas.microsoft.com/office/drawing/2014/main" id="{2C3970C3-7BED-7E09-443C-8B3AE147F971}"/>
              </a:ext>
            </a:extLst>
          </p:cNvPr>
          <p:cNvSpPr txBox="1"/>
          <p:nvPr/>
        </p:nvSpPr>
        <p:spPr>
          <a:xfrm>
            <a:off x="5773544" y="1574908"/>
            <a:ext cx="5997831" cy="4810125"/>
          </a:xfrm>
          <a:prstGeom prst="rect">
            <a:avLst/>
          </a:prstGeom>
        </p:spPr>
        <p:txBody>
          <a:bodyPr vert="horz" lIns="91440" tIns="45720" rIns="91440" bIns="45720" rtlCol="0">
            <a:normAutofit fontScale="92500" lnSpcReduction="20000"/>
          </a:bodyPr>
          <a:lstStyle/>
          <a:p>
            <a:pPr indent="-228600">
              <a:lnSpc>
                <a:spcPct val="90000"/>
              </a:lnSpc>
              <a:spcAft>
                <a:spcPts val="600"/>
              </a:spcAft>
              <a:buFont typeface="Arial" panose="020B0604020202020204" pitchFamily="34" charset="0"/>
              <a:buChar char="•"/>
            </a:pPr>
            <a:endParaRPr lang="en-US" sz="1100"/>
          </a:p>
          <a:p>
            <a:pPr indent="-228600">
              <a:lnSpc>
                <a:spcPct val="90000"/>
              </a:lnSpc>
              <a:spcAft>
                <a:spcPts val="600"/>
              </a:spcAft>
              <a:buFont typeface="Arial" panose="020B0604020202020204" pitchFamily="34" charset="0"/>
              <a:buChar char="•"/>
            </a:pPr>
            <a:r>
              <a:rPr lang="en-US" sz="1900"/>
              <a:t>Blockchain technology is the technological infrastructure and protocols that enable the simultaneous access, validation and updating of records in an immutable way across a network that spans across multiple entities or locations.</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Blockchain is gradually being introduced in almost all industries to manage various complex problems such as:</a:t>
            </a:r>
          </a:p>
          <a:p>
            <a:pPr marL="114300" indent="-342900">
              <a:lnSpc>
                <a:spcPct val="90000"/>
              </a:lnSpc>
              <a:spcAft>
                <a:spcPts val="600"/>
              </a:spcAft>
              <a:buFont typeface="Courier New" panose="02070309020205020404" pitchFamily="49" charset="0"/>
              <a:buChar char="o"/>
            </a:pPr>
            <a:endParaRPr lang="en-US" sz="1900"/>
          </a:p>
          <a:p>
            <a:pPr marL="571500" lvl="1" indent="-342900">
              <a:lnSpc>
                <a:spcPct val="90000"/>
              </a:lnSpc>
              <a:spcAft>
                <a:spcPts val="600"/>
              </a:spcAft>
              <a:buFont typeface="Wingdings" panose="05000000000000000000" pitchFamily="2" charset="2"/>
              <a:buChar char="v"/>
            </a:pPr>
            <a:r>
              <a:rPr lang="en-US" sz="1900"/>
              <a:t>Payment systems</a:t>
            </a:r>
          </a:p>
          <a:p>
            <a:pPr marL="571500" lvl="1" indent="-342900">
              <a:lnSpc>
                <a:spcPct val="90000"/>
              </a:lnSpc>
              <a:spcAft>
                <a:spcPts val="600"/>
              </a:spcAft>
              <a:buFont typeface="Wingdings" panose="05000000000000000000" pitchFamily="2" charset="2"/>
              <a:buChar char="v"/>
            </a:pPr>
            <a:r>
              <a:rPr lang="en-US" sz="1900"/>
              <a:t>Verification of certificates and legal documents</a:t>
            </a:r>
          </a:p>
          <a:p>
            <a:pPr marL="571500" lvl="1" indent="-342900">
              <a:lnSpc>
                <a:spcPct val="90000"/>
              </a:lnSpc>
              <a:spcAft>
                <a:spcPts val="600"/>
              </a:spcAft>
              <a:buFont typeface="Wingdings" panose="05000000000000000000" pitchFamily="2" charset="2"/>
              <a:buChar char="v"/>
            </a:pPr>
            <a:r>
              <a:rPr lang="en-US" sz="1900"/>
              <a:t>Supply chain </a:t>
            </a:r>
          </a:p>
          <a:p>
            <a:pPr marL="571500" lvl="1" indent="-342900">
              <a:lnSpc>
                <a:spcPct val="90000"/>
              </a:lnSpc>
              <a:spcAft>
                <a:spcPts val="600"/>
              </a:spcAft>
              <a:buFont typeface="Wingdings" panose="05000000000000000000" pitchFamily="2" charset="2"/>
              <a:buChar char="v"/>
            </a:pPr>
            <a:r>
              <a:rPr lang="en-US" sz="1900"/>
              <a:t>The e-KYC process</a:t>
            </a:r>
          </a:p>
          <a:p>
            <a:pPr marL="571500" lvl="1" indent="-342900">
              <a:lnSpc>
                <a:spcPct val="90000"/>
              </a:lnSpc>
              <a:spcAft>
                <a:spcPts val="600"/>
              </a:spcAft>
              <a:buFont typeface="Wingdings" panose="05000000000000000000" pitchFamily="2" charset="2"/>
              <a:buChar char="v"/>
            </a:pPr>
            <a:r>
              <a:rPr lang="en-US" sz="1900"/>
              <a:t> Energy distribution and billing</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The possibility of integrating blockchain to other technologies that are also emerging such as 5G, AI/ML, Cloud, and Edge Computing to </a:t>
            </a:r>
            <a:r>
              <a:rPr lang="en-US" sz="1900" err="1"/>
              <a:t>regularise</a:t>
            </a:r>
            <a:r>
              <a:rPr lang="en-US" sz="1900"/>
              <a:t> various complex issues in the telecom sector makes it even more interesting.</a:t>
            </a:r>
          </a:p>
        </p:txBody>
      </p:sp>
      <p:sp>
        <p:nvSpPr>
          <p:cNvPr id="3" name="CuadroTexto 2">
            <a:extLst>
              <a:ext uri="{FF2B5EF4-FFF2-40B4-BE49-F238E27FC236}">
                <a16:creationId xmlns:a16="http://schemas.microsoft.com/office/drawing/2014/main" id="{0753B39B-C8E3-C179-B33E-6C913AD2F3DB}"/>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a:p>
        </p:txBody>
      </p:sp>
      <p:pic>
        <p:nvPicPr>
          <p:cNvPr id="11" name="Imagen 10">
            <a:extLst>
              <a:ext uri="{FF2B5EF4-FFF2-40B4-BE49-F238E27FC236}">
                <a16:creationId xmlns:a16="http://schemas.microsoft.com/office/drawing/2014/main" id="{AE3258F1-0283-7848-07F8-BF30ECD701DC}"/>
              </a:ext>
            </a:extLst>
          </p:cNvPr>
          <p:cNvPicPr>
            <a:picLocks noChangeAspect="1"/>
          </p:cNvPicPr>
          <p:nvPr/>
        </p:nvPicPr>
        <p:blipFill rotWithShape="1">
          <a:blip r:embed="rId2"/>
          <a:srcRect l="3931" t="5262" r="6451" b="7006"/>
          <a:stretch/>
        </p:blipFill>
        <p:spPr>
          <a:xfrm>
            <a:off x="79899" y="2107608"/>
            <a:ext cx="5711301" cy="3744727"/>
          </a:xfrm>
          <a:prstGeom prst="rect">
            <a:avLst/>
          </a:prstGeom>
        </p:spPr>
      </p:pic>
    </p:spTree>
    <p:extLst>
      <p:ext uri="{BB962C8B-B14F-4D97-AF65-F5344CB8AC3E}">
        <p14:creationId xmlns:p14="http://schemas.microsoft.com/office/powerpoint/2010/main" val="1155428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395371">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CuadroTexto 1">
            <a:extLst>
              <a:ext uri="{FF2B5EF4-FFF2-40B4-BE49-F238E27FC236}">
                <a16:creationId xmlns:a16="http://schemas.microsoft.com/office/drawing/2014/main" id="{40FDCC09-A52B-50CA-6269-1703974C0097}"/>
              </a:ext>
            </a:extLst>
          </p:cNvPr>
          <p:cNvSpPr txBox="1"/>
          <p:nvPr/>
        </p:nvSpPr>
        <p:spPr>
          <a:xfrm>
            <a:off x="524256" y="491260"/>
            <a:ext cx="6594189" cy="162521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a:solidFill>
                  <a:srgbClr val="FFFFFF"/>
                </a:solidFill>
                <a:latin typeface="+mj-lt"/>
                <a:ea typeface="+mj-ea"/>
                <a:cs typeface="+mj-cs"/>
              </a:rPr>
              <a:t>Blockchain Definition</a:t>
            </a:r>
          </a:p>
        </p:txBody>
      </p:sp>
      <p:pic>
        <p:nvPicPr>
          <p:cNvPr id="5" name="Imagen 4">
            <a:extLst>
              <a:ext uri="{FF2B5EF4-FFF2-40B4-BE49-F238E27FC236}">
                <a16:creationId xmlns:a16="http://schemas.microsoft.com/office/drawing/2014/main" id="{B5CDD7B4-EB83-97CD-3198-B9F2657F3C13}"/>
              </a:ext>
            </a:extLst>
          </p:cNvPr>
          <p:cNvPicPr>
            <a:picLocks noChangeAspect="1"/>
          </p:cNvPicPr>
          <p:nvPr/>
        </p:nvPicPr>
        <p:blipFill rotWithShape="1">
          <a:blip r:embed="rId2"/>
          <a:srcRect l="760" r="3235" b="3"/>
          <a:stretch/>
        </p:blipFill>
        <p:spPr>
          <a:xfrm>
            <a:off x="327547" y="2454903"/>
            <a:ext cx="7058306" cy="4080254"/>
          </a:xfrm>
          <a:prstGeom prst="rect">
            <a:avLst/>
          </a:prstGeom>
        </p:spPr>
      </p:pic>
      <p:sp>
        <p:nvSpPr>
          <p:cNvPr id="47" name="Rectangle 4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uadroTexto 5">
            <a:extLst>
              <a:ext uri="{FF2B5EF4-FFF2-40B4-BE49-F238E27FC236}">
                <a16:creationId xmlns:a16="http://schemas.microsoft.com/office/drawing/2014/main" id="{2C3970C3-7BED-7E09-443C-8B3AE147F971}"/>
              </a:ext>
            </a:extLst>
          </p:cNvPr>
          <p:cNvSpPr txBox="1"/>
          <p:nvPr/>
        </p:nvSpPr>
        <p:spPr>
          <a:xfrm>
            <a:off x="7820025" y="917725"/>
            <a:ext cx="3634033" cy="4852362"/>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endParaRPr lang="en-US" sz="2000">
              <a:solidFill>
                <a:srgbClr val="FFFFFF"/>
              </a:solidFill>
            </a:endParaRPr>
          </a:p>
          <a:p>
            <a:pPr>
              <a:lnSpc>
                <a:spcPct val="90000"/>
              </a:lnSpc>
              <a:spcAft>
                <a:spcPts val="600"/>
              </a:spcAft>
            </a:pPr>
            <a:r>
              <a:rPr lang="en-US" sz="2000">
                <a:solidFill>
                  <a:srgbClr val="FFFFFF"/>
                </a:solidFill>
              </a:rPr>
              <a:t>"By definition, Blockchain is a consensus-based, secured decentralized public/private ledger which stores information immutably over a peer-to-peer network.“</a:t>
            </a:r>
          </a:p>
          <a:p>
            <a:pPr indent="-228600">
              <a:lnSpc>
                <a:spcPct val="90000"/>
              </a:lnSpc>
              <a:spcAft>
                <a:spcPts val="600"/>
              </a:spcAft>
              <a:buFont typeface="Arial" panose="020B0604020202020204" pitchFamily="34" charset="0"/>
              <a:buChar char="•"/>
            </a:pPr>
            <a:endParaRPr lang="en-US" sz="2000">
              <a:solidFill>
                <a:srgbClr val="FFFFFF"/>
              </a:solidFill>
            </a:endParaRPr>
          </a:p>
          <a:p>
            <a:pPr>
              <a:lnSpc>
                <a:spcPct val="90000"/>
              </a:lnSpc>
              <a:spcAft>
                <a:spcPts val="600"/>
              </a:spcAft>
            </a:pPr>
            <a:r>
              <a:rPr lang="en-US" sz="2000">
                <a:solidFill>
                  <a:srgbClr val="FFFFFF"/>
                </a:solidFill>
              </a:rPr>
              <a:t>It does this by storing data within blocks in the form of cryptographically immutable transactions.</a:t>
            </a:r>
          </a:p>
        </p:txBody>
      </p:sp>
      <p:sp>
        <p:nvSpPr>
          <p:cNvPr id="3" name="CuadroTexto 2">
            <a:extLst>
              <a:ext uri="{FF2B5EF4-FFF2-40B4-BE49-F238E27FC236}">
                <a16:creationId xmlns:a16="http://schemas.microsoft.com/office/drawing/2014/main" id="{0753B39B-C8E3-C179-B33E-6C913AD2F3DB}"/>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a:p>
        </p:txBody>
      </p:sp>
    </p:spTree>
    <p:extLst>
      <p:ext uri="{BB962C8B-B14F-4D97-AF65-F5344CB8AC3E}">
        <p14:creationId xmlns:p14="http://schemas.microsoft.com/office/powerpoint/2010/main" val="15857383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1"/>
                </a:solidFill>
                <a:latin typeface="+mj-lt"/>
                <a:ea typeface="+mj-ea"/>
                <a:cs typeface="+mj-cs"/>
              </a:rPr>
              <a:t>Blockchain, How it works</a:t>
            </a:r>
          </a:p>
        </p:txBody>
      </p:sp>
      <p:sp>
        <p:nvSpPr>
          <p:cNvPr id="3" name="CuadroTexto 2">
            <a:extLst>
              <a:ext uri="{FF2B5EF4-FFF2-40B4-BE49-F238E27FC236}">
                <a16:creationId xmlns:a16="http://schemas.microsoft.com/office/drawing/2014/main" id="{0753B39B-C8E3-C179-B33E-6C913AD2F3DB}"/>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Elementos multimedia en línea 7" title="How does a blockchain work - Simply Explained">
            <a:hlinkClick r:id="" action="ppaction://media"/>
            <a:extLst>
              <a:ext uri="{FF2B5EF4-FFF2-40B4-BE49-F238E27FC236}">
                <a16:creationId xmlns:a16="http://schemas.microsoft.com/office/drawing/2014/main" id="{770A757B-7E5F-F9D5-9C38-B76541223333}"/>
              </a:ext>
            </a:extLst>
          </p:cNvPr>
          <p:cNvPicPr>
            <a:picLocks noRot="1" noChangeAspect="1"/>
          </p:cNvPicPr>
          <p:nvPr>
            <a:videoFile r:link="rId1"/>
          </p:nvPr>
        </p:nvPicPr>
        <p:blipFill>
          <a:blip r:embed="rId3"/>
          <a:stretch>
            <a:fillRect/>
          </a:stretch>
        </p:blipFill>
        <p:spPr>
          <a:xfrm>
            <a:off x="1707909" y="1475565"/>
            <a:ext cx="7803472" cy="4580539"/>
          </a:xfrm>
          <a:prstGeom prst="rect">
            <a:avLst/>
          </a:prstGeom>
        </p:spPr>
      </p:pic>
    </p:spTree>
    <p:extLst>
      <p:ext uri="{BB962C8B-B14F-4D97-AF65-F5344CB8AC3E}">
        <p14:creationId xmlns:p14="http://schemas.microsoft.com/office/powerpoint/2010/main" val="100816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1"/>
                </a:solidFill>
                <a:latin typeface="+mj-lt"/>
                <a:ea typeface="+mj-ea"/>
                <a:cs typeface="+mj-cs"/>
              </a:rPr>
              <a:t>Blockchain and its potential</a:t>
            </a:r>
          </a:p>
        </p:txBody>
      </p:sp>
      <p:sp>
        <p:nvSpPr>
          <p:cNvPr id="3" name="CuadroTexto 2">
            <a:extLst>
              <a:ext uri="{FF2B5EF4-FFF2-40B4-BE49-F238E27FC236}">
                <a16:creationId xmlns:a16="http://schemas.microsoft.com/office/drawing/2014/main" id="{0753B39B-C8E3-C179-B33E-6C913AD2F3DB}"/>
              </a:ext>
            </a:extLst>
          </p:cNvPr>
          <p:cNvSpPr txBox="1"/>
          <p:nvPr/>
        </p:nvSpPr>
        <p:spPr>
          <a:xfrm>
            <a:off x="643469" y="1782981"/>
            <a:ext cx="4008384" cy="4393982"/>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000"/>
              <a:t>Invented in 1991 to emulate a notary, it was not used until Satoshi Nakamoto, in 2009, created Bitcoin.</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It was introduced by Bitcoin, and given its potential across industries and sectors.</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Blockchain is one of the emerging technologies in the world today.</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r>
              <a:rPr lang="en-US" sz="2000"/>
              <a:t>It has to do with the idea of a </a:t>
            </a:r>
            <a:r>
              <a:rPr lang="en-US" sz="2000" err="1"/>
              <a:t>decentralised</a:t>
            </a:r>
            <a:r>
              <a:rPr lang="en-US" sz="2000"/>
              <a:t> network as opposed to the conventional </a:t>
            </a:r>
            <a:r>
              <a:rPr lang="en-US" sz="2000" err="1"/>
              <a:t>centralised</a:t>
            </a:r>
            <a:r>
              <a:rPr lang="en-US" sz="2000"/>
              <a:t> mechanism.</a:t>
            </a:r>
          </a:p>
        </p:txBody>
      </p:sp>
      <p:pic>
        <p:nvPicPr>
          <p:cNvPr id="5" name="Imagen 4">
            <a:extLst>
              <a:ext uri="{FF2B5EF4-FFF2-40B4-BE49-F238E27FC236}">
                <a16:creationId xmlns:a16="http://schemas.microsoft.com/office/drawing/2014/main" id="{1B0AA6F0-6CF9-C957-EF4C-413FF5CE5A55}"/>
              </a:ext>
            </a:extLst>
          </p:cNvPr>
          <p:cNvPicPr>
            <a:picLocks noChangeAspect="1"/>
          </p:cNvPicPr>
          <p:nvPr/>
        </p:nvPicPr>
        <p:blipFill>
          <a:blip r:embed="rId2"/>
          <a:stretch>
            <a:fillRect/>
          </a:stretch>
        </p:blipFill>
        <p:spPr>
          <a:xfrm>
            <a:off x="5295320" y="2431890"/>
            <a:ext cx="6253212" cy="3064074"/>
          </a:xfrm>
          <a:prstGeom prst="rect">
            <a:avLst/>
          </a:prstGeom>
        </p:spPr>
      </p:pic>
    </p:spTree>
    <p:extLst>
      <p:ext uri="{BB962C8B-B14F-4D97-AF65-F5344CB8AC3E}">
        <p14:creationId xmlns:p14="http://schemas.microsoft.com/office/powerpoint/2010/main" val="4214608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err="1"/>
              <a:t>What</a:t>
            </a:r>
            <a:r>
              <a:rPr lang="es-ES" dirty="0"/>
              <a:t> </a:t>
            </a:r>
            <a:r>
              <a:rPr lang="es-ES" dirty="0" err="1"/>
              <a:t>is</a:t>
            </a:r>
            <a:r>
              <a:rPr lang="es-ES" dirty="0"/>
              <a:t> a </a:t>
            </a:r>
            <a:r>
              <a:rPr lang="es-ES" dirty="0" err="1"/>
              <a:t>blockchain</a:t>
            </a:r>
            <a:r>
              <a:rPr lang="es-ES" dirty="0"/>
              <a:t>?</a:t>
            </a:r>
            <a:endParaRPr lang="en-GB" dirty="0"/>
          </a:p>
        </p:txBody>
      </p:sp>
      <p:pic>
        <p:nvPicPr>
          <p:cNvPr id="1026" name="Picture 2"/>
          <p:cNvPicPr>
            <a:picLocks noChangeAspect="1" noChangeArrowheads="1"/>
          </p:cNvPicPr>
          <p:nvPr/>
        </p:nvPicPr>
        <p:blipFill>
          <a:blip r:embed="rId2" cstate="print"/>
          <a:srcRect/>
          <a:stretch>
            <a:fillRect/>
          </a:stretch>
        </p:blipFill>
        <p:spPr bwMode="auto">
          <a:xfrm>
            <a:off x="2590800" y="1701800"/>
            <a:ext cx="7073900" cy="2819400"/>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1422400" y="4851400"/>
            <a:ext cx="3911600" cy="1377950"/>
          </a:xfrm>
          <a:prstGeom prst="rect">
            <a:avLst/>
          </a:prstGeom>
          <a:noFill/>
          <a:ln w="9525">
            <a:noFill/>
            <a:miter lim="800000"/>
            <a:headEnd/>
            <a:tailEnd/>
          </a:ln>
        </p:spPr>
      </p:pic>
      <p:sp>
        <p:nvSpPr>
          <p:cNvPr id="13" name="Rectangle 12"/>
          <p:cNvSpPr/>
          <p:nvPr/>
        </p:nvSpPr>
        <p:spPr>
          <a:xfrm>
            <a:off x="5791200" y="5105400"/>
            <a:ext cx="5100242" cy="584775"/>
          </a:xfrm>
          <a:prstGeom prst="rect">
            <a:avLst/>
          </a:prstGeom>
        </p:spPr>
        <p:txBody>
          <a:bodyPr wrap="none">
            <a:spAutoFit/>
          </a:bodyPr>
          <a:lstStyle/>
          <a:p>
            <a:r>
              <a:rPr lang="en-US" sz="1600" b="1" dirty="0">
                <a:solidFill>
                  <a:srgbClr val="3783FD"/>
                </a:solidFill>
                <a:latin typeface="Arial"/>
                <a:ea typeface="+mj-ea"/>
                <a:cs typeface="Arial"/>
              </a:rPr>
              <a:t>Invented in 1991 to emulate a notary, unused until </a:t>
            </a:r>
            <a:br>
              <a:rPr lang="en-US" sz="1600" b="1" dirty="0">
                <a:solidFill>
                  <a:srgbClr val="3783FD"/>
                </a:solidFill>
                <a:latin typeface="Arial"/>
                <a:ea typeface="+mj-ea"/>
                <a:cs typeface="Arial"/>
              </a:rPr>
            </a:br>
            <a:r>
              <a:rPr lang="en-US" sz="1600" b="1" dirty="0">
                <a:solidFill>
                  <a:srgbClr val="3783FD"/>
                </a:solidFill>
                <a:latin typeface="Arial"/>
                <a:ea typeface="+mj-ea"/>
                <a:cs typeface="Arial"/>
              </a:rPr>
              <a:t>Satoshi </a:t>
            </a:r>
            <a:r>
              <a:rPr lang="en-US" sz="1600" b="1" dirty="0" err="1">
                <a:solidFill>
                  <a:srgbClr val="3783FD"/>
                </a:solidFill>
                <a:latin typeface="Arial"/>
                <a:ea typeface="+mj-ea"/>
                <a:cs typeface="Arial"/>
              </a:rPr>
              <a:t>Nakamoto</a:t>
            </a:r>
            <a:r>
              <a:rPr lang="en-US" sz="1600" b="1" dirty="0">
                <a:solidFill>
                  <a:srgbClr val="3783FD"/>
                </a:solidFill>
                <a:latin typeface="Arial"/>
                <a:ea typeface="+mj-ea"/>
                <a:cs typeface="Arial"/>
              </a:rPr>
              <a:t> in 2009 created Bitcoin.</a:t>
            </a:r>
          </a:p>
        </p:txBody>
      </p:sp>
      <p:pic>
        <p:nvPicPr>
          <p:cNvPr id="1030" name="Picture 6"/>
          <p:cNvPicPr>
            <a:picLocks noChangeAspect="1" noChangeArrowheads="1"/>
          </p:cNvPicPr>
          <p:nvPr/>
        </p:nvPicPr>
        <p:blipFill>
          <a:blip r:embed="rId4" cstate="print"/>
          <a:srcRect/>
          <a:stretch>
            <a:fillRect/>
          </a:stretch>
        </p:blipFill>
        <p:spPr bwMode="auto">
          <a:xfrm>
            <a:off x="10109200" y="5359400"/>
            <a:ext cx="1504950" cy="1403350"/>
          </a:xfrm>
          <a:prstGeom prst="rect">
            <a:avLst/>
          </a:prstGeom>
          <a:noFill/>
          <a:ln w="9525">
            <a:noFill/>
            <a:miter lim="800000"/>
            <a:headEnd/>
            <a:tailEnd/>
          </a:ln>
        </p:spPr>
      </p:pic>
    </p:spTree>
    <p:extLst>
      <p:ext uri="{BB962C8B-B14F-4D97-AF65-F5344CB8AC3E}">
        <p14:creationId xmlns:p14="http://schemas.microsoft.com/office/powerpoint/2010/main" val="235363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descr="Imagen que contiene computadora, luz, cd&#10;&#10;Descripción generada automáticamente">
            <a:extLst>
              <a:ext uri="{FF2B5EF4-FFF2-40B4-BE49-F238E27FC236}">
                <a16:creationId xmlns:a16="http://schemas.microsoft.com/office/drawing/2014/main" id="{64EDF66A-0F82-CBA6-40BE-DB3E04E26D2D}"/>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
        <p:nvSpPr>
          <p:cNvPr id="2" name="Título 1">
            <a:extLst>
              <a:ext uri="{FF2B5EF4-FFF2-40B4-BE49-F238E27FC236}">
                <a16:creationId xmlns:a16="http://schemas.microsoft.com/office/drawing/2014/main" id="{D6134C85-3B75-94A6-2C85-DAE0015B715C}"/>
              </a:ext>
            </a:extLst>
          </p:cNvPr>
          <p:cNvSpPr>
            <a:spLocks noGrp="1"/>
          </p:cNvSpPr>
          <p:nvPr>
            <p:ph type="ctrTitle"/>
          </p:nvPr>
        </p:nvSpPr>
        <p:spPr>
          <a:xfrm>
            <a:off x="1444101" y="3953382"/>
            <a:ext cx="9144000" cy="1756577"/>
          </a:xfrm>
        </p:spPr>
        <p:txBody>
          <a:bodyPr>
            <a:normAutofit fontScale="90000"/>
          </a:bodyPr>
          <a:lstStyle/>
          <a:p>
            <a:r>
              <a:rPr lang="es-ES" dirty="0">
                <a:solidFill>
                  <a:schemeClr val="bg1"/>
                </a:solidFill>
                <a:effectLst>
                  <a:outerShdw blurRad="38100" dist="38100" dir="2700000" algn="tl">
                    <a:srgbClr val="000000">
                      <a:alpha val="43137"/>
                    </a:srgbClr>
                  </a:outerShdw>
                </a:effectLst>
              </a:rPr>
              <a:t> </a:t>
            </a:r>
            <a:br>
              <a:rPr lang="es-ES" dirty="0">
                <a:effectLst>
                  <a:outerShdw blurRad="38100" dist="38100" dir="2700000" algn="tl">
                    <a:srgbClr val="000000">
                      <a:alpha val="43137"/>
                    </a:srgbClr>
                  </a:outerShdw>
                </a:effectLst>
              </a:rPr>
            </a:br>
            <a:br>
              <a:rPr lang="es-ES" dirty="0">
                <a:effectLst>
                  <a:outerShdw blurRad="38100" dist="38100" dir="2700000" algn="tl">
                    <a:srgbClr val="000000">
                      <a:alpha val="43137"/>
                    </a:srgbClr>
                  </a:outerShdw>
                </a:effectLst>
              </a:rPr>
            </a:br>
            <a:br>
              <a:rPr lang="en-US" dirty="0">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Bitcoin and Blockchain are evolutions in Technology, let’s see some recent evolutions:</a:t>
            </a:r>
            <a:br>
              <a:rPr lang="en-US" dirty="0">
                <a:effectLst>
                  <a:outerShdw blurRad="38100" dist="38100" dir="2700000" algn="tl">
                    <a:srgbClr val="000000">
                      <a:alpha val="43137"/>
                    </a:srgbClr>
                  </a:outerShdw>
                </a:effectLst>
              </a:rPr>
            </a:br>
            <a:br>
              <a:rPr lang="en-US" dirty="0">
                <a:effectLst>
                  <a:outerShdw blurRad="38100" dist="38100" dir="2700000" algn="tl">
                    <a:srgbClr val="000000">
                      <a:alpha val="43137"/>
                    </a:srgbClr>
                  </a:outerShdw>
                </a:effectLst>
              </a:rPr>
            </a:br>
            <a:r>
              <a:rPr lang="en-US" dirty="0">
                <a:solidFill>
                  <a:schemeClr val="bg1"/>
                </a:solidFill>
                <a:effectLst>
                  <a:outerShdw blurRad="38100" dist="38100" dir="2700000" algn="tl">
                    <a:srgbClr val="000000">
                      <a:alpha val="43137"/>
                    </a:srgbClr>
                  </a:outerShdw>
                </a:effectLst>
              </a:rPr>
              <a:t>From Computers to the Cloud Computing and beyond!</a:t>
            </a:r>
          </a:p>
        </p:txBody>
      </p:sp>
    </p:spTree>
    <p:extLst>
      <p:ext uri="{BB962C8B-B14F-4D97-AF65-F5344CB8AC3E}">
        <p14:creationId xmlns:p14="http://schemas.microsoft.com/office/powerpoint/2010/main" val="2624502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err="1"/>
              <a:t>Secure</a:t>
            </a:r>
            <a:endParaRPr lang="en-GB" dirty="0"/>
          </a:p>
        </p:txBody>
      </p:sp>
      <p:pic>
        <p:nvPicPr>
          <p:cNvPr id="1026" name="Picture 2"/>
          <p:cNvPicPr>
            <a:picLocks noChangeAspect="1" noChangeArrowheads="1"/>
          </p:cNvPicPr>
          <p:nvPr/>
        </p:nvPicPr>
        <p:blipFill>
          <a:blip r:embed="rId2" cstate="print"/>
          <a:srcRect/>
          <a:stretch>
            <a:fillRect/>
          </a:stretch>
        </p:blipFill>
        <p:spPr bwMode="auto">
          <a:xfrm>
            <a:off x="2590800" y="1701800"/>
            <a:ext cx="4165600" cy="1660257"/>
          </a:xfrm>
          <a:prstGeom prst="rect">
            <a:avLst/>
          </a:prstGeom>
          <a:noFill/>
          <a:ln w="9525">
            <a:noFill/>
            <a:miter lim="800000"/>
            <a:headEnd/>
            <a:tailEnd/>
          </a:ln>
        </p:spPr>
      </p:pic>
      <p:sp>
        <p:nvSpPr>
          <p:cNvPr id="13" name="Rectangle 12"/>
          <p:cNvSpPr/>
          <p:nvPr/>
        </p:nvSpPr>
        <p:spPr>
          <a:xfrm>
            <a:off x="7416800" y="2108200"/>
            <a:ext cx="3505960" cy="338554"/>
          </a:xfrm>
          <a:prstGeom prst="rect">
            <a:avLst/>
          </a:prstGeom>
        </p:spPr>
        <p:txBody>
          <a:bodyPr wrap="none">
            <a:spAutoFit/>
          </a:bodyPr>
          <a:lstStyle/>
          <a:p>
            <a:r>
              <a:rPr lang="en-US" sz="1600" b="1" dirty="0">
                <a:solidFill>
                  <a:srgbClr val="3783FD"/>
                </a:solidFill>
                <a:latin typeface="Arial"/>
                <a:ea typeface="+mj-ea"/>
                <a:cs typeface="Arial"/>
              </a:rPr>
              <a:t>Impossible to backdate or tamper.</a:t>
            </a:r>
          </a:p>
        </p:txBody>
      </p:sp>
      <p:pic>
        <p:nvPicPr>
          <p:cNvPr id="1031" name="Picture 7"/>
          <p:cNvPicPr>
            <a:picLocks noChangeAspect="1" noChangeArrowheads="1"/>
          </p:cNvPicPr>
          <p:nvPr/>
        </p:nvPicPr>
        <p:blipFill>
          <a:blip r:embed="rId3" cstate="print"/>
          <a:srcRect/>
          <a:stretch>
            <a:fillRect/>
          </a:stretch>
        </p:blipFill>
        <p:spPr bwMode="auto">
          <a:xfrm>
            <a:off x="3505200" y="4089400"/>
            <a:ext cx="5105400" cy="1778000"/>
          </a:xfrm>
          <a:prstGeom prst="rect">
            <a:avLst/>
          </a:prstGeom>
          <a:noFill/>
          <a:ln w="9525">
            <a:noFill/>
            <a:miter lim="800000"/>
            <a:headEnd/>
            <a:tailEnd/>
          </a:ln>
        </p:spPr>
      </p:pic>
      <p:sp>
        <p:nvSpPr>
          <p:cNvPr id="16" name="Rectangle 15"/>
          <p:cNvSpPr/>
          <p:nvPr/>
        </p:nvSpPr>
        <p:spPr>
          <a:xfrm>
            <a:off x="5892800" y="4191000"/>
            <a:ext cx="1151790" cy="420564"/>
          </a:xfrm>
          <a:prstGeom prst="rect">
            <a:avLst/>
          </a:prstGeom>
        </p:spPr>
        <p:txBody>
          <a:bodyPr wrap="none">
            <a:spAutoFit/>
          </a:bodyPr>
          <a:lstStyle/>
          <a:p>
            <a:r>
              <a:rPr lang="en-US" sz="2133" b="1" dirty="0">
                <a:solidFill>
                  <a:srgbClr val="3783FD"/>
                </a:solidFill>
                <a:latin typeface="Arial"/>
                <a:cs typeface="Arial"/>
              </a:rPr>
              <a:t>Tamper</a:t>
            </a:r>
            <a:endParaRPr lang="en-GB" sz="2133" dirty="0"/>
          </a:p>
        </p:txBody>
      </p:sp>
    </p:spTree>
    <p:extLst>
      <p:ext uri="{BB962C8B-B14F-4D97-AF65-F5344CB8AC3E}">
        <p14:creationId xmlns:p14="http://schemas.microsoft.com/office/powerpoint/2010/main" val="1260502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err="1"/>
              <a:t>The</a:t>
            </a:r>
            <a:r>
              <a:rPr lang="es-ES" dirty="0"/>
              <a:t> block</a:t>
            </a:r>
            <a:endParaRPr lang="en-GB" dirty="0"/>
          </a:p>
        </p:txBody>
      </p:sp>
      <p:pic>
        <p:nvPicPr>
          <p:cNvPr id="2050" name="Picture 2"/>
          <p:cNvPicPr>
            <a:picLocks noChangeAspect="1" noChangeArrowheads="1"/>
          </p:cNvPicPr>
          <p:nvPr/>
        </p:nvPicPr>
        <p:blipFill>
          <a:blip r:embed="rId2" cstate="print"/>
          <a:srcRect/>
          <a:stretch>
            <a:fillRect/>
          </a:stretch>
        </p:blipFill>
        <p:spPr bwMode="auto">
          <a:xfrm>
            <a:off x="558800" y="1498600"/>
            <a:ext cx="6635750" cy="3968750"/>
          </a:xfrm>
          <a:prstGeom prst="rect">
            <a:avLst/>
          </a:prstGeom>
          <a:noFill/>
          <a:ln w="9525">
            <a:noFill/>
            <a:miter lim="800000"/>
            <a:headEnd/>
            <a:tailEnd/>
          </a:ln>
        </p:spPr>
      </p:pic>
      <p:pic>
        <p:nvPicPr>
          <p:cNvPr id="2051" name="Picture 3"/>
          <p:cNvPicPr>
            <a:picLocks noChangeAspect="1" noChangeArrowheads="1"/>
          </p:cNvPicPr>
          <p:nvPr/>
        </p:nvPicPr>
        <p:blipFill>
          <a:blip r:embed="rId3" cstate="print"/>
          <a:srcRect/>
          <a:stretch>
            <a:fillRect/>
          </a:stretch>
        </p:blipFill>
        <p:spPr bwMode="auto">
          <a:xfrm>
            <a:off x="7772400" y="1447800"/>
            <a:ext cx="2398098" cy="1562100"/>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7772400" y="1092200"/>
            <a:ext cx="565150" cy="381000"/>
          </a:xfrm>
          <a:prstGeom prst="rect">
            <a:avLst/>
          </a:prstGeom>
          <a:noFill/>
          <a:ln w="9525">
            <a:noFill/>
            <a:miter lim="800000"/>
            <a:headEnd/>
            <a:tailEnd/>
          </a:ln>
        </p:spPr>
      </p:pic>
      <p:pic>
        <p:nvPicPr>
          <p:cNvPr id="2053" name="Picture 5"/>
          <p:cNvPicPr>
            <a:picLocks noChangeAspect="1" noChangeArrowheads="1"/>
          </p:cNvPicPr>
          <p:nvPr/>
        </p:nvPicPr>
        <p:blipFill>
          <a:blip r:embed="rId5" cstate="print"/>
          <a:srcRect/>
          <a:stretch>
            <a:fillRect/>
          </a:stretch>
        </p:blipFill>
        <p:spPr bwMode="auto">
          <a:xfrm>
            <a:off x="7772400" y="3225800"/>
            <a:ext cx="2283912" cy="1828800"/>
          </a:xfrm>
          <a:prstGeom prst="rect">
            <a:avLst/>
          </a:prstGeom>
          <a:noFill/>
          <a:ln w="9525">
            <a:noFill/>
            <a:miter lim="800000"/>
            <a:headEnd/>
            <a:tailEnd/>
          </a:ln>
        </p:spPr>
      </p:pic>
      <p:sp>
        <p:nvSpPr>
          <p:cNvPr id="11" name="Rectangle 10"/>
          <p:cNvSpPr/>
          <p:nvPr/>
        </p:nvSpPr>
        <p:spPr>
          <a:xfrm>
            <a:off x="10261600" y="3632201"/>
            <a:ext cx="1976823" cy="1200329"/>
          </a:xfrm>
          <a:prstGeom prst="rect">
            <a:avLst/>
          </a:prstGeom>
        </p:spPr>
        <p:txBody>
          <a:bodyPr wrap="none">
            <a:spAutoFit/>
          </a:bodyPr>
          <a:lstStyle/>
          <a:p>
            <a:r>
              <a:rPr lang="en-US" sz="1200" b="1" dirty="0">
                <a:solidFill>
                  <a:srgbClr val="3783FD"/>
                </a:solidFill>
                <a:latin typeface="Arial"/>
                <a:cs typeface="Arial"/>
              </a:rPr>
              <a:t>Hash is unique and is </a:t>
            </a:r>
          </a:p>
          <a:p>
            <a:r>
              <a:rPr lang="en-US" sz="1200" b="1" dirty="0">
                <a:solidFill>
                  <a:srgbClr val="3783FD"/>
                </a:solidFill>
                <a:latin typeface="Arial"/>
                <a:cs typeface="Arial"/>
              </a:rPr>
              <a:t>calculated  based on all </a:t>
            </a:r>
            <a:br>
              <a:rPr lang="en-US" sz="1200" b="1" dirty="0">
                <a:solidFill>
                  <a:srgbClr val="3783FD"/>
                </a:solidFill>
                <a:latin typeface="Arial"/>
                <a:cs typeface="Arial"/>
              </a:rPr>
            </a:br>
            <a:r>
              <a:rPr lang="en-US" sz="1200" b="1" dirty="0">
                <a:solidFill>
                  <a:srgbClr val="3783FD"/>
                </a:solidFill>
                <a:latin typeface="Arial"/>
                <a:cs typeface="Arial"/>
              </a:rPr>
              <a:t>information in the block.</a:t>
            </a:r>
          </a:p>
          <a:p>
            <a:endParaRPr lang="en-US" sz="1200" b="1" dirty="0">
              <a:solidFill>
                <a:srgbClr val="3783FD"/>
              </a:solidFill>
              <a:latin typeface="Arial"/>
              <a:cs typeface="Arial"/>
            </a:endParaRPr>
          </a:p>
          <a:p>
            <a:r>
              <a:rPr lang="en-US" sz="1200" b="1" dirty="0">
                <a:solidFill>
                  <a:srgbClr val="3783FD"/>
                </a:solidFill>
                <a:latin typeface="Arial"/>
                <a:cs typeface="Arial"/>
              </a:rPr>
              <a:t>Including the hash of </a:t>
            </a:r>
          </a:p>
          <a:p>
            <a:r>
              <a:rPr lang="en-US" sz="1200" b="1" dirty="0">
                <a:solidFill>
                  <a:srgbClr val="3783FD"/>
                </a:solidFill>
                <a:latin typeface="Arial"/>
                <a:cs typeface="Arial"/>
              </a:rPr>
              <a:t>the previous block.</a:t>
            </a:r>
          </a:p>
        </p:txBody>
      </p:sp>
      <p:sp>
        <p:nvSpPr>
          <p:cNvPr id="12" name="Rectangle 11"/>
          <p:cNvSpPr/>
          <p:nvPr/>
        </p:nvSpPr>
        <p:spPr>
          <a:xfrm>
            <a:off x="10261600" y="1447800"/>
            <a:ext cx="1229824" cy="830997"/>
          </a:xfrm>
          <a:prstGeom prst="rect">
            <a:avLst/>
          </a:prstGeom>
        </p:spPr>
        <p:txBody>
          <a:bodyPr wrap="none">
            <a:spAutoFit/>
          </a:bodyPr>
          <a:lstStyle/>
          <a:p>
            <a:r>
              <a:rPr lang="en-US" sz="1200" b="1" dirty="0" err="1">
                <a:solidFill>
                  <a:srgbClr val="3783FD"/>
                </a:solidFill>
                <a:latin typeface="Arial"/>
                <a:cs typeface="Arial"/>
              </a:rPr>
              <a:t>BitCoin</a:t>
            </a:r>
            <a:r>
              <a:rPr lang="en-US" sz="1200" b="1" dirty="0">
                <a:solidFill>
                  <a:srgbClr val="3783FD"/>
                </a:solidFill>
                <a:latin typeface="Arial"/>
                <a:cs typeface="Arial"/>
              </a:rPr>
              <a:t> data:</a:t>
            </a:r>
          </a:p>
          <a:p>
            <a:pPr>
              <a:buFont typeface="Arial" pitchFamily="34" charset="0"/>
              <a:buChar char="•"/>
            </a:pPr>
            <a:r>
              <a:rPr lang="en-US" sz="1200" b="1" dirty="0">
                <a:solidFill>
                  <a:srgbClr val="3783FD"/>
                </a:solidFill>
                <a:latin typeface="Arial"/>
                <a:cs typeface="Arial"/>
              </a:rPr>
              <a:t> sender </a:t>
            </a:r>
          </a:p>
          <a:p>
            <a:pPr>
              <a:buFont typeface="Arial" pitchFamily="34" charset="0"/>
              <a:buChar char="•"/>
            </a:pPr>
            <a:r>
              <a:rPr lang="en-US" sz="1200" b="1" dirty="0">
                <a:solidFill>
                  <a:srgbClr val="3783FD"/>
                </a:solidFill>
                <a:latin typeface="Arial"/>
                <a:cs typeface="Arial"/>
              </a:rPr>
              <a:t> receiver and </a:t>
            </a:r>
          </a:p>
          <a:p>
            <a:pPr>
              <a:buFont typeface="Arial" pitchFamily="34" charset="0"/>
              <a:buChar char="•"/>
            </a:pPr>
            <a:r>
              <a:rPr lang="en-US" sz="1200" b="1" dirty="0">
                <a:solidFill>
                  <a:srgbClr val="3783FD"/>
                </a:solidFill>
                <a:latin typeface="Arial"/>
                <a:cs typeface="Arial"/>
              </a:rPr>
              <a:t> </a:t>
            </a:r>
            <a:r>
              <a:rPr lang="en-US" sz="1200" b="1" dirty="0" err="1">
                <a:solidFill>
                  <a:srgbClr val="3783FD"/>
                </a:solidFill>
                <a:latin typeface="Arial"/>
                <a:cs typeface="Arial"/>
              </a:rPr>
              <a:t>ammount</a:t>
            </a:r>
            <a:endParaRPr lang="en-GB" sz="1200" dirty="0"/>
          </a:p>
        </p:txBody>
      </p:sp>
      <p:pic>
        <p:nvPicPr>
          <p:cNvPr id="2054" name="Picture 6"/>
          <p:cNvPicPr>
            <a:picLocks noChangeAspect="1" noChangeArrowheads="1"/>
          </p:cNvPicPr>
          <p:nvPr/>
        </p:nvPicPr>
        <p:blipFill>
          <a:blip r:embed="rId6" cstate="print"/>
          <a:srcRect/>
          <a:stretch>
            <a:fillRect/>
          </a:stretch>
        </p:blipFill>
        <p:spPr bwMode="auto">
          <a:xfrm>
            <a:off x="9042400" y="5207000"/>
            <a:ext cx="2794000" cy="1403771"/>
          </a:xfrm>
          <a:prstGeom prst="rect">
            <a:avLst/>
          </a:prstGeom>
          <a:noFill/>
          <a:ln w="9525">
            <a:noFill/>
            <a:miter lim="800000"/>
            <a:headEnd/>
            <a:tailEnd/>
          </a:ln>
        </p:spPr>
      </p:pic>
    </p:spTree>
    <p:extLst>
      <p:ext uri="{BB962C8B-B14F-4D97-AF65-F5344CB8AC3E}">
        <p14:creationId xmlns:p14="http://schemas.microsoft.com/office/powerpoint/2010/main" val="3562418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kern="1200">
                <a:solidFill>
                  <a:schemeClr val="tx1"/>
                </a:solidFill>
                <a:latin typeface="+mj-lt"/>
                <a:ea typeface="+mj-ea"/>
                <a:cs typeface="+mj-cs"/>
              </a:rPr>
              <a:t>Blockchain Security</a:t>
            </a:r>
          </a:p>
        </p:txBody>
      </p:sp>
      <p:sp>
        <p:nvSpPr>
          <p:cNvPr id="11" name="CuadroTexto 10">
            <a:extLst>
              <a:ext uri="{FF2B5EF4-FFF2-40B4-BE49-F238E27FC236}">
                <a16:creationId xmlns:a16="http://schemas.microsoft.com/office/drawing/2014/main" id="{CC2CBD7B-7166-279D-F96A-FF23ECF36C8D}"/>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Technically, a blockchain is a chain of ordered blocks in a network of untrusted peers. Each block references the previous block and contains data, its own hash and the hash of the previous block.</a:t>
            </a:r>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 name="Imagen 6">
            <a:extLst>
              <a:ext uri="{FF2B5EF4-FFF2-40B4-BE49-F238E27FC236}">
                <a16:creationId xmlns:a16="http://schemas.microsoft.com/office/drawing/2014/main" id="{30BD212C-8B36-308D-37E1-FEFDA162E801}"/>
              </a:ext>
            </a:extLst>
          </p:cNvPr>
          <p:cNvPicPr>
            <a:picLocks noChangeAspect="1"/>
          </p:cNvPicPr>
          <p:nvPr/>
        </p:nvPicPr>
        <p:blipFill>
          <a:blip r:embed="rId2"/>
          <a:stretch>
            <a:fillRect/>
          </a:stretch>
        </p:blipFill>
        <p:spPr>
          <a:xfrm>
            <a:off x="5095783" y="1526959"/>
            <a:ext cx="5998861" cy="2281561"/>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uadroTexto 2">
            <a:extLst>
              <a:ext uri="{FF2B5EF4-FFF2-40B4-BE49-F238E27FC236}">
                <a16:creationId xmlns:a16="http://schemas.microsoft.com/office/drawing/2014/main" id="{0753B39B-C8E3-C179-B33E-6C913AD2F3DB}"/>
              </a:ext>
            </a:extLst>
          </p:cNvPr>
          <p:cNvSpPr txBox="1"/>
          <p:nvPr/>
        </p:nvSpPr>
        <p:spPr>
          <a:xfrm>
            <a:off x="643469" y="1782981"/>
            <a:ext cx="4008384" cy="439398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000"/>
          </a:p>
        </p:txBody>
      </p:sp>
      <p:sp>
        <p:nvSpPr>
          <p:cNvPr id="19" name="CuadroTexto 18">
            <a:extLst>
              <a:ext uri="{FF2B5EF4-FFF2-40B4-BE49-F238E27FC236}">
                <a16:creationId xmlns:a16="http://schemas.microsoft.com/office/drawing/2014/main" id="{082FC9A6-9E07-39A8-9863-41BD1A9C8BB9}"/>
              </a:ext>
            </a:extLst>
          </p:cNvPr>
          <p:cNvSpPr txBox="1"/>
          <p:nvPr/>
        </p:nvSpPr>
        <p:spPr>
          <a:xfrm>
            <a:off x="643466" y="3623377"/>
            <a:ext cx="3871947" cy="1089529"/>
          </a:xfrm>
          <a:prstGeom prst="rect">
            <a:avLst/>
          </a:prstGeom>
          <a:noFill/>
        </p:spPr>
        <p:txBody>
          <a:bodyPr wrap="square">
            <a:spAutoFit/>
          </a:bodyPr>
          <a:lstStyle/>
          <a:p>
            <a:pPr indent="-228600">
              <a:lnSpc>
                <a:spcPct val="90000"/>
              </a:lnSpc>
              <a:spcAft>
                <a:spcPts val="600"/>
              </a:spcAft>
              <a:buFont typeface="Arial" panose="020B0604020202020204" pitchFamily="34" charset="0"/>
              <a:buChar char="•"/>
            </a:pPr>
            <a:r>
              <a:rPr lang="en-US" sz="1800"/>
              <a:t>If anyone changes the data in a single block, the hash of that particular block changes, but it also makes the whole chain invalid. </a:t>
            </a:r>
          </a:p>
        </p:txBody>
      </p:sp>
      <p:pic>
        <p:nvPicPr>
          <p:cNvPr id="21" name="Imagen 20">
            <a:extLst>
              <a:ext uri="{FF2B5EF4-FFF2-40B4-BE49-F238E27FC236}">
                <a16:creationId xmlns:a16="http://schemas.microsoft.com/office/drawing/2014/main" id="{F80A16DE-DF33-69FD-85CE-59D8EA31FA54}"/>
              </a:ext>
            </a:extLst>
          </p:cNvPr>
          <p:cNvPicPr>
            <a:picLocks noChangeAspect="1"/>
          </p:cNvPicPr>
          <p:nvPr/>
        </p:nvPicPr>
        <p:blipFill>
          <a:blip r:embed="rId3"/>
          <a:stretch>
            <a:fillRect/>
          </a:stretch>
        </p:blipFill>
        <p:spPr>
          <a:xfrm>
            <a:off x="5095783" y="3979972"/>
            <a:ext cx="5998861" cy="1799948"/>
          </a:xfrm>
          <a:prstGeom prst="rect">
            <a:avLst/>
          </a:prstGeom>
        </p:spPr>
      </p:pic>
    </p:spTree>
    <p:extLst>
      <p:ext uri="{BB962C8B-B14F-4D97-AF65-F5344CB8AC3E}">
        <p14:creationId xmlns:p14="http://schemas.microsoft.com/office/powerpoint/2010/main" val="4015558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err="1"/>
              <a:t>The</a:t>
            </a:r>
            <a:r>
              <a:rPr lang="es-ES" dirty="0"/>
              <a:t> </a:t>
            </a:r>
            <a:r>
              <a:rPr lang="es-ES" dirty="0" err="1"/>
              <a:t>chain</a:t>
            </a:r>
            <a:endParaRPr lang="en-GB" dirty="0"/>
          </a:p>
        </p:txBody>
      </p:sp>
      <p:pic>
        <p:nvPicPr>
          <p:cNvPr id="3075" name="Picture 3"/>
          <p:cNvPicPr>
            <a:picLocks noChangeAspect="1" noChangeArrowheads="1"/>
          </p:cNvPicPr>
          <p:nvPr/>
        </p:nvPicPr>
        <p:blipFill>
          <a:blip r:embed="rId2" cstate="print"/>
          <a:srcRect/>
          <a:stretch>
            <a:fillRect/>
          </a:stretch>
        </p:blipFill>
        <p:spPr bwMode="auto">
          <a:xfrm>
            <a:off x="2082800" y="1193800"/>
            <a:ext cx="7670800" cy="3575050"/>
          </a:xfrm>
          <a:prstGeom prst="rect">
            <a:avLst/>
          </a:prstGeom>
          <a:noFill/>
          <a:ln w="9525">
            <a:noFill/>
            <a:miter lim="800000"/>
            <a:headEnd/>
            <a:tailEnd/>
          </a:ln>
        </p:spPr>
      </p:pic>
    </p:spTree>
    <p:extLst>
      <p:ext uri="{BB962C8B-B14F-4D97-AF65-F5344CB8AC3E}">
        <p14:creationId xmlns:p14="http://schemas.microsoft.com/office/powerpoint/2010/main" val="4837854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err="1"/>
              <a:t>Tampering</a:t>
            </a:r>
            <a:endParaRPr lang="en-GB" dirty="0"/>
          </a:p>
        </p:txBody>
      </p:sp>
      <p:pic>
        <p:nvPicPr>
          <p:cNvPr id="3076" name="Picture 4"/>
          <p:cNvPicPr>
            <a:picLocks noChangeAspect="1" noChangeArrowheads="1"/>
          </p:cNvPicPr>
          <p:nvPr/>
        </p:nvPicPr>
        <p:blipFill>
          <a:blip r:embed="rId2" cstate="print"/>
          <a:srcRect/>
          <a:stretch>
            <a:fillRect/>
          </a:stretch>
        </p:blipFill>
        <p:spPr bwMode="auto">
          <a:xfrm>
            <a:off x="2286000" y="1244600"/>
            <a:ext cx="6807201" cy="2816025"/>
          </a:xfrm>
          <a:prstGeom prst="rect">
            <a:avLst/>
          </a:prstGeom>
          <a:noFill/>
          <a:ln w="9525">
            <a:noFill/>
            <a:miter lim="800000"/>
            <a:headEnd/>
            <a:tailEnd/>
          </a:ln>
        </p:spPr>
      </p:pic>
      <p:sp>
        <p:nvSpPr>
          <p:cNvPr id="13" name="Rectangle 12"/>
          <p:cNvSpPr/>
          <p:nvPr/>
        </p:nvSpPr>
        <p:spPr>
          <a:xfrm>
            <a:off x="1727200" y="4394200"/>
            <a:ext cx="8534400" cy="2390911"/>
          </a:xfrm>
          <a:prstGeom prst="rect">
            <a:avLst/>
          </a:prstGeom>
        </p:spPr>
        <p:txBody>
          <a:bodyPr wrap="square">
            <a:spAutoFit/>
          </a:bodyPr>
          <a:lstStyle/>
          <a:p>
            <a:r>
              <a:rPr lang="en-GB" sz="1867" b="1" dirty="0">
                <a:solidFill>
                  <a:srgbClr val="3783FD"/>
                </a:solidFill>
                <a:latin typeface="Bahnschrift SemiBold" pitchFamily="34" charset="0"/>
                <a:ea typeface="+mj-ea"/>
                <a:cs typeface="Arial"/>
              </a:rPr>
              <a:t>How does </a:t>
            </a:r>
            <a:r>
              <a:rPr lang="en-GB" sz="1867" b="1" dirty="0" err="1">
                <a:solidFill>
                  <a:srgbClr val="3783FD"/>
                </a:solidFill>
                <a:latin typeface="Bahnschrift SemiBold" pitchFamily="34" charset="0"/>
                <a:ea typeface="+mj-ea"/>
                <a:cs typeface="Arial"/>
              </a:rPr>
              <a:t>blockchain</a:t>
            </a:r>
            <a:r>
              <a:rPr lang="en-GB" sz="1867" b="1" dirty="0">
                <a:solidFill>
                  <a:srgbClr val="3783FD"/>
                </a:solidFill>
                <a:latin typeface="Bahnschrift SemiBold" pitchFamily="34" charset="0"/>
                <a:ea typeface="+mj-ea"/>
                <a:cs typeface="Arial"/>
              </a:rPr>
              <a:t> avoid someone tampering a block and recalculating the whole chain again?</a:t>
            </a:r>
          </a:p>
          <a:p>
            <a:endParaRPr lang="en-GB" sz="1867" b="1" dirty="0">
              <a:solidFill>
                <a:srgbClr val="3783FD"/>
              </a:solidFill>
              <a:latin typeface="Bahnschrift SemiBold" pitchFamily="34" charset="0"/>
              <a:ea typeface="+mj-ea"/>
              <a:cs typeface="Arial"/>
            </a:endParaRPr>
          </a:p>
          <a:p>
            <a:pPr marL="228611" indent="-228611">
              <a:buFont typeface="+mj-lt"/>
              <a:buAutoNum type="arabicPeriod"/>
            </a:pPr>
            <a:r>
              <a:rPr lang="en-GB" sz="1867" b="1" dirty="0">
                <a:solidFill>
                  <a:srgbClr val="3783FD"/>
                </a:solidFill>
                <a:latin typeface="Bahnschrift SemiBold" pitchFamily="34" charset="0"/>
                <a:ea typeface="+mj-ea"/>
                <a:cs typeface="Arial"/>
              </a:rPr>
              <a:t>Using 'Proof of work' to slow down the creation of new blocks.</a:t>
            </a:r>
          </a:p>
          <a:p>
            <a:pPr marL="228611" indent="-228611">
              <a:buFont typeface="+mj-lt"/>
              <a:buAutoNum type="arabicPeriod"/>
            </a:pPr>
            <a:r>
              <a:rPr lang="en-GB" sz="1867" b="1" dirty="0">
                <a:solidFill>
                  <a:srgbClr val="3783FD"/>
                </a:solidFill>
                <a:latin typeface="Bahnschrift SemiBold" pitchFamily="34" charset="0"/>
                <a:ea typeface="+mj-ea"/>
                <a:cs typeface="Arial"/>
              </a:rPr>
              <a:t>Using central entity to manage the chain, like the exchanges.</a:t>
            </a:r>
          </a:p>
          <a:p>
            <a:pPr marL="228611" indent="-228611">
              <a:buFont typeface="+mj-lt"/>
              <a:buAutoNum type="arabicPeriod"/>
            </a:pPr>
            <a:r>
              <a:rPr lang="en-GB" sz="1867" b="1" dirty="0">
                <a:solidFill>
                  <a:srgbClr val="3783FD"/>
                </a:solidFill>
                <a:latin typeface="Bahnschrift SemiBold" pitchFamily="34" charset="0"/>
                <a:ea typeface="+mj-ea"/>
                <a:cs typeface="Arial"/>
              </a:rPr>
              <a:t>Allowing all people to join the chain and record the previous blocks, the consensus from these people(recorders) is the valid chain.</a:t>
            </a:r>
          </a:p>
          <a:p>
            <a:pPr marL="228611" indent="-228611">
              <a:buFont typeface="+mj-lt"/>
              <a:buAutoNum type="arabicPeriod"/>
            </a:pPr>
            <a:r>
              <a:rPr lang="en-GB" sz="1867" b="1" dirty="0">
                <a:solidFill>
                  <a:srgbClr val="3783FD"/>
                </a:solidFill>
                <a:latin typeface="Bahnschrift SemiBold" pitchFamily="34" charset="0"/>
                <a:ea typeface="+mj-ea"/>
                <a:cs typeface="Arial"/>
              </a:rPr>
              <a:t>Using Hash value to link front and back blocks.</a:t>
            </a:r>
          </a:p>
        </p:txBody>
      </p:sp>
    </p:spTree>
    <p:extLst>
      <p:ext uri="{BB962C8B-B14F-4D97-AF65-F5344CB8AC3E}">
        <p14:creationId xmlns:p14="http://schemas.microsoft.com/office/powerpoint/2010/main" val="10521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err="1"/>
              <a:t>Tampering</a:t>
            </a:r>
            <a:endParaRPr lang="en-GB" dirty="0"/>
          </a:p>
        </p:txBody>
      </p:sp>
      <p:pic>
        <p:nvPicPr>
          <p:cNvPr id="3076" name="Picture 4"/>
          <p:cNvPicPr>
            <a:picLocks noChangeAspect="1" noChangeArrowheads="1"/>
          </p:cNvPicPr>
          <p:nvPr/>
        </p:nvPicPr>
        <p:blipFill>
          <a:blip r:embed="rId2" cstate="print"/>
          <a:srcRect/>
          <a:stretch>
            <a:fillRect/>
          </a:stretch>
        </p:blipFill>
        <p:spPr bwMode="auto">
          <a:xfrm>
            <a:off x="2286000" y="1244600"/>
            <a:ext cx="6807201" cy="2816025"/>
          </a:xfrm>
          <a:prstGeom prst="rect">
            <a:avLst/>
          </a:prstGeom>
          <a:noFill/>
          <a:ln w="9525">
            <a:noFill/>
            <a:miter lim="800000"/>
            <a:headEnd/>
            <a:tailEnd/>
          </a:ln>
        </p:spPr>
      </p:pic>
      <p:sp>
        <p:nvSpPr>
          <p:cNvPr id="13" name="Rectangle 12"/>
          <p:cNvSpPr/>
          <p:nvPr/>
        </p:nvSpPr>
        <p:spPr>
          <a:xfrm>
            <a:off x="1727200" y="4394200"/>
            <a:ext cx="8534400" cy="2390911"/>
          </a:xfrm>
          <a:prstGeom prst="rect">
            <a:avLst/>
          </a:prstGeom>
        </p:spPr>
        <p:txBody>
          <a:bodyPr wrap="square">
            <a:spAutoFit/>
          </a:bodyPr>
          <a:lstStyle/>
          <a:p>
            <a:r>
              <a:rPr lang="en-GB" sz="1867" b="1" dirty="0">
                <a:solidFill>
                  <a:srgbClr val="3783FD"/>
                </a:solidFill>
                <a:latin typeface="Bahnschrift SemiBold" pitchFamily="34" charset="0"/>
                <a:ea typeface="+mj-ea"/>
                <a:cs typeface="Arial"/>
              </a:rPr>
              <a:t>How does </a:t>
            </a:r>
            <a:r>
              <a:rPr lang="en-GB" sz="1867" b="1" dirty="0" err="1">
                <a:solidFill>
                  <a:srgbClr val="3783FD"/>
                </a:solidFill>
                <a:latin typeface="Bahnschrift SemiBold" pitchFamily="34" charset="0"/>
                <a:ea typeface="+mj-ea"/>
                <a:cs typeface="Arial"/>
              </a:rPr>
              <a:t>blockchain</a:t>
            </a:r>
            <a:r>
              <a:rPr lang="en-GB" sz="1867" b="1" dirty="0">
                <a:solidFill>
                  <a:srgbClr val="3783FD"/>
                </a:solidFill>
                <a:latin typeface="Bahnschrift SemiBold" pitchFamily="34" charset="0"/>
                <a:ea typeface="+mj-ea"/>
                <a:cs typeface="Arial"/>
              </a:rPr>
              <a:t> avoid someone tampering a block and recalculating the whole chain again?</a:t>
            </a:r>
          </a:p>
          <a:p>
            <a:endParaRPr lang="en-GB" sz="1867" b="1" dirty="0">
              <a:solidFill>
                <a:srgbClr val="3783FD"/>
              </a:solidFill>
              <a:latin typeface="Bahnschrift SemiBold" pitchFamily="34" charset="0"/>
              <a:ea typeface="+mj-ea"/>
              <a:cs typeface="Arial"/>
            </a:endParaRPr>
          </a:p>
          <a:p>
            <a:pPr marL="228611" indent="-228611">
              <a:buFont typeface="+mj-lt"/>
              <a:buAutoNum type="arabicPeriod"/>
            </a:pPr>
            <a:r>
              <a:rPr lang="en-GB" sz="1867" b="1" dirty="0">
                <a:solidFill>
                  <a:srgbClr val="FF0000"/>
                </a:solidFill>
                <a:latin typeface="Bahnschrift SemiBold" pitchFamily="34" charset="0"/>
                <a:ea typeface="+mj-ea"/>
                <a:cs typeface="Arial"/>
              </a:rPr>
              <a:t>Using 'Proof of work' to slow down the creation of new blocks.</a:t>
            </a:r>
          </a:p>
          <a:p>
            <a:pPr marL="228611" indent="-228611">
              <a:buFont typeface="+mj-lt"/>
              <a:buAutoNum type="arabicPeriod"/>
            </a:pPr>
            <a:r>
              <a:rPr lang="en-GB" sz="1867" b="1" dirty="0">
                <a:solidFill>
                  <a:srgbClr val="3783FD"/>
                </a:solidFill>
                <a:latin typeface="Bahnschrift SemiBold" pitchFamily="34" charset="0"/>
                <a:ea typeface="+mj-ea"/>
                <a:cs typeface="Arial"/>
              </a:rPr>
              <a:t>Using central entity to manage the chain, like the exchanges.</a:t>
            </a:r>
          </a:p>
          <a:p>
            <a:pPr marL="228611" indent="-228611">
              <a:buFont typeface="+mj-lt"/>
              <a:buAutoNum type="arabicPeriod"/>
            </a:pPr>
            <a:r>
              <a:rPr lang="en-GB" sz="1867" b="1" dirty="0">
                <a:solidFill>
                  <a:srgbClr val="3783FD"/>
                </a:solidFill>
                <a:latin typeface="Bahnschrift SemiBold" pitchFamily="34" charset="0"/>
                <a:ea typeface="+mj-ea"/>
                <a:cs typeface="Arial"/>
              </a:rPr>
              <a:t>Allowing all people to join the chain and record the previous blocks, the consensus from these people(recorders) is the valid chain.</a:t>
            </a:r>
          </a:p>
          <a:p>
            <a:pPr marL="228611" indent="-228611">
              <a:buFont typeface="+mj-lt"/>
              <a:buAutoNum type="arabicPeriod"/>
            </a:pPr>
            <a:r>
              <a:rPr lang="en-GB" sz="1867" b="1" dirty="0">
                <a:solidFill>
                  <a:srgbClr val="3783FD"/>
                </a:solidFill>
                <a:latin typeface="Bahnschrift SemiBold" pitchFamily="34" charset="0"/>
                <a:ea typeface="+mj-ea"/>
                <a:cs typeface="Arial"/>
              </a:rPr>
              <a:t>Using Hash value to link front and back blocks.</a:t>
            </a:r>
          </a:p>
        </p:txBody>
      </p:sp>
    </p:spTree>
    <p:extLst>
      <p:ext uri="{BB962C8B-B14F-4D97-AF65-F5344CB8AC3E}">
        <p14:creationId xmlns:p14="http://schemas.microsoft.com/office/powerpoint/2010/main" val="446297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21BE24-A693-D6A4-ED2A-E5E6123B64FC}"/>
              </a:ext>
            </a:extLst>
          </p:cNvPr>
          <p:cNvSpPr>
            <a:spLocks noGrp="1"/>
          </p:cNvSpPr>
          <p:nvPr>
            <p:ph type="title"/>
          </p:nvPr>
        </p:nvSpPr>
        <p:spPr>
          <a:xfrm>
            <a:off x="643467" y="321734"/>
            <a:ext cx="10905066" cy="1135737"/>
          </a:xfrm>
        </p:spPr>
        <p:txBody>
          <a:bodyPr>
            <a:normAutofit/>
          </a:bodyPr>
          <a:lstStyle/>
          <a:p>
            <a:r>
              <a:rPr lang="en-GB" sz="2500" dirty="0">
                <a:latin typeface="+mn-lt"/>
                <a:ea typeface="+mj-ea"/>
                <a:cs typeface="Arial"/>
              </a:rPr>
              <a:t>How does blockchain avoid someone tampering a block and recalculating the whole chain again?</a:t>
            </a:r>
            <a:br>
              <a:rPr lang="en-GB" sz="2500" b="1" dirty="0">
                <a:latin typeface="Bahnschrift SemiBold" pitchFamily="34" charset="0"/>
                <a:ea typeface="+mj-ea"/>
                <a:cs typeface="Arial"/>
              </a:rPr>
            </a:br>
            <a:endParaRPr lang="es-ES" sz="2500" dirty="0"/>
          </a:p>
        </p:txBody>
      </p:sp>
      <p:sp>
        <p:nvSpPr>
          <p:cNvPr id="3" name="Marcador de contenido 2">
            <a:extLst>
              <a:ext uri="{FF2B5EF4-FFF2-40B4-BE49-F238E27FC236}">
                <a16:creationId xmlns:a16="http://schemas.microsoft.com/office/drawing/2014/main" id="{B3348C58-3738-8378-F22F-3D86E57142A2}"/>
              </a:ext>
            </a:extLst>
          </p:cNvPr>
          <p:cNvSpPr>
            <a:spLocks noGrp="1"/>
          </p:cNvSpPr>
          <p:nvPr>
            <p:ph idx="1"/>
          </p:nvPr>
        </p:nvSpPr>
        <p:spPr>
          <a:xfrm>
            <a:off x="643469" y="1782981"/>
            <a:ext cx="4008384" cy="4393982"/>
          </a:xfrm>
        </p:spPr>
        <p:txBody>
          <a:bodyPr>
            <a:normAutofit/>
          </a:bodyPr>
          <a:lstStyle/>
          <a:p>
            <a:r>
              <a:rPr lang="en-US" sz="2000"/>
              <a:t>Using 'Proof of work' to slow down the creation of new blocks.</a:t>
            </a:r>
          </a:p>
          <a:p>
            <a:r>
              <a:rPr lang="en-US" sz="2000"/>
              <a:t>Using central entity to manage the chain, like the exchanges.</a:t>
            </a:r>
          </a:p>
          <a:p>
            <a:r>
              <a:rPr lang="en-US" sz="2000"/>
              <a:t>Allowing all people to join the chain and record the previous blocks, the consensus from these people(recorders) is the valid chain.</a:t>
            </a:r>
          </a:p>
          <a:p>
            <a:r>
              <a:rPr lang="en-US" sz="2000"/>
              <a:t>Using Hash value to link front and back blocks</a:t>
            </a:r>
            <a:endParaRPr lang="es-ES" sz="2000"/>
          </a:p>
        </p:txBody>
      </p:sp>
      <p:grpSp>
        <p:nvGrpSpPr>
          <p:cNvPr id="19" name="Group 18">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0" name="Isosceles Triangle 1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Imagen 4">
            <a:extLst>
              <a:ext uri="{FF2B5EF4-FFF2-40B4-BE49-F238E27FC236}">
                <a16:creationId xmlns:a16="http://schemas.microsoft.com/office/drawing/2014/main" id="{095D966E-159C-A250-A255-06CC16414788}"/>
              </a:ext>
            </a:extLst>
          </p:cNvPr>
          <p:cNvPicPr>
            <a:picLocks noChangeAspect="1"/>
          </p:cNvPicPr>
          <p:nvPr/>
        </p:nvPicPr>
        <p:blipFill>
          <a:blip r:embed="rId3"/>
          <a:stretch>
            <a:fillRect/>
          </a:stretch>
        </p:blipFill>
        <p:spPr>
          <a:xfrm>
            <a:off x="5295320" y="1806569"/>
            <a:ext cx="6253212" cy="4314716"/>
          </a:xfrm>
          <a:prstGeom prst="rect">
            <a:avLst/>
          </a:prstGeom>
        </p:spPr>
      </p:pic>
      <p:grpSp>
        <p:nvGrpSpPr>
          <p:cNvPr id="23" name="Group 22">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4" name="Rectangle 23">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Objeto 5">
            <a:extLst>
              <a:ext uri="{FF2B5EF4-FFF2-40B4-BE49-F238E27FC236}">
                <a16:creationId xmlns:a16="http://schemas.microsoft.com/office/drawing/2014/main" id="{0862F0B3-0ACC-4730-B48A-B025BD326903}"/>
              </a:ext>
            </a:extLst>
          </p:cNvPr>
          <p:cNvGraphicFramePr>
            <a:graphicFrameLocks noChangeAspect="1"/>
          </p:cNvGraphicFramePr>
          <p:nvPr>
            <p:extLst>
              <p:ext uri="{D42A27DB-BD31-4B8C-83A1-F6EECF244321}">
                <p14:modId xmlns:p14="http://schemas.microsoft.com/office/powerpoint/2010/main" val="3856153086"/>
              </p:ext>
            </p:extLst>
          </p:nvPr>
        </p:nvGraphicFramePr>
        <p:xfrm>
          <a:off x="9922125" y="898716"/>
          <a:ext cx="914400" cy="771525"/>
        </p:xfrm>
        <a:graphic>
          <a:graphicData uri="http://schemas.openxmlformats.org/presentationml/2006/ole">
            <mc:AlternateContent xmlns:mc="http://schemas.openxmlformats.org/markup-compatibility/2006">
              <mc:Choice xmlns:v="urn:schemas-microsoft-com:vml" Requires="v">
                <p:oleObj spid="_x0000_s1031" name="Packager Shell Object" showAsIcon="1" r:id="rId4" imgW="914400" imgH="771480" progId="Package">
                  <p:embed/>
                </p:oleObj>
              </mc:Choice>
              <mc:Fallback>
                <p:oleObj name="Packager Shell Object" showAsIcon="1" r:id="rId4" imgW="914400" imgH="771480" progId="Package">
                  <p:embed/>
                  <p:pic>
                    <p:nvPicPr>
                      <p:cNvPr id="0" name=""/>
                      <p:cNvPicPr/>
                      <p:nvPr/>
                    </p:nvPicPr>
                    <p:blipFill>
                      <a:blip r:embed="rId5"/>
                      <a:stretch>
                        <a:fillRect/>
                      </a:stretch>
                    </p:blipFill>
                    <p:spPr>
                      <a:xfrm>
                        <a:off x="9922125" y="898716"/>
                        <a:ext cx="914400" cy="771525"/>
                      </a:xfrm>
                      <a:prstGeom prst="rect">
                        <a:avLst/>
                      </a:prstGeom>
                    </p:spPr>
                  </p:pic>
                </p:oleObj>
              </mc:Fallback>
            </mc:AlternateContent>
          </a:graphicData>
        </a:graphic>
      </p:graphicFrame>
      <p:pic>
        <p:nvPicPr>
          <p:cNvPr id="1026" name="Picture 2">
            <a:extLst>
              <a:ext uri="{FF2B5EF4-FFF2-40B4-BE49-F238E27FC236}">
                <a16:creationId xmlns:a16="http://schemas.microsoft.com/office/drawing/2014/main" id="{C33F1092-58D9-4927-9016-A1E75D948B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5918" y="1028150"/>
            <a:ext cx="1729113" cy="51265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ector recto de flecha 7">
            <a:extLst>
              <a:ext uri="{FF2B5EF4-FFF2-40B4-BE49-F238E27FC236}">
                <a16:creationId xmlns:a16="http://schemas.microsoft.com/office/drawing/2014/main" id="{5D8B619F-3DDD-4C6E-956F-3F40969814FB}"/>
              </a:ext>
            </a:extLst>
          </p:cNvPr>
          <p:cNvCxnSpPr>
            <a:cxnSpLocks/>
            <a:stCxn id="1026" idx="3"/>
            <a:endCxn id="6" idx="1"/>
          </p:cNvCxnSpPr>
          <p:nvPr/>
        </p:nvCxnSpPr>
        <p:spPr>
          <a:xfrm>
            <a:off x="9355031" y="1284478"/>
            <a:ext cx="5670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Objeto 10">
            <a:extLst>
              <a:ext uri="{FF2B5EF4-FFF2-40B4-BE49-F238E27FC236}">
                <a16:creationId xmlns:a16="http://schemas.microsoft.com/office/drawing/2014/main" id="{6A52332E-8B54-40AF-8B61-CD9A9231B9BE}"/>
              </a:ext>
            </a:extLst>
          </p:cNvPr>
          <p:cNvGraphicFramePr>
            <a:graphicFrameLocks noChangeAspect="1"/>
          </p:cNvGraphicFramePr>
          <p:nvPr>
            <p:extLst>
              <p:ext uri="{D42A27DB-BD31-4B8C-83A1-F6EECF244321}">
                <p14:modId xmlns:p14="http://schemas.microsoft.com/office/powerpoint/2010/main" val="3543186333"/>
              </p:ext>
            </p:extLst>
          </p:nvPr>
        </p:nvGraphicFramePr>
        <p:xfrm>
          <a:off x="11142133" y="870187"/>
          <a:ext cx="914400" cy="771525"/>
        </p:xfrm>
        <a:graphic>
          <a:graphicData uri="http://schemas.openxmlformats.org/presentationml/2006/ole">
            <mc:AlternateContent xmlns:mc="http://schemas.openxmlformats.org/markup-compatibility/2006">
              <mc:Choice xmlns:v="urn:schemas-microsoft-com:vml" Requires="v">
                <p:oleObj spid="_x0000_s1032" name="Packager Shell Object" showAsIcon="1" r:id="rId7" imgW="914400" imgH="771480" progId="Package">
                  <p:embed/>
                </p:oleObj>
              </mc:Choice>
              <mc:Fallback>
                <p:oleObj name="Packager Shell Object" showAsIcon="1" r:id="rId7" imgW="914400" imgH="771480" progId="Package">
                  <p:embed/>
                  <p:pic>
                    <p:nvPicPr>
                      <p:cNvPr id="0" name=""/>
                      <p:cNvPicPr/>
                      <p:nvPr/>
                    </p:nvPicPr>
                    <p:blipFill>
                      <a:blip r:embed="rId8"/>
                      <a:stretch>
                        <a:fillRect/>
                      </a:stretch>
                    </p:blipFill>
                    <p:spPr>
                      <a:xfrm>
                        <a:off x="11142133" y="87018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268554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a:t>P2P </a:t>
            </a:r>
            <a:r>
              <a:rPr lang="es-ES" dirty="0" err="1"/>
              <a:t>network</a:t>
            </a:r>
            <a:endParaRPr lang="en-GB" dirty="0"/>
          </a:p>
        </p:txBody>
      </p:sp>
      <p:pic>
        <p:nvPicPr>
          <p:cNvPr id="4098" name="Picture 2"/>
          <p:cNvPicPr>
            <a:picLocks noChangeAspect="1" noChangeArrowheads="1"/>
          </p:cNvPicPr>
          <p:nvPr/>
        </p:nvPicPr>
        <p:blipFill>
          <a:blip r:embed="rId2" cstate="print"/>
          <a:srcRect/>
          <a:stretch>
            <a:fillRect/>
          </a:stretch>
        </p:blipFill>
        <p:spPr bwMode="auto">
          <a:xfrm>
            <a:off x="1473200" y="1346200"/>
            <a:ext cx="3511550" cy="2406650"/>
          </a:xfrm>
          <a:prstGeom prst="rect">
            <a:avLst/>
          </a:prstGeom>
          <a:noFill/>
          <a:ln w="9525">
            <a:noFill/>
            <a:miter lim="800000"/>
            <a:headEnd/>
            <a:tailEnd/>
          </a:ln>
        </p:spPr>
      </p:pic>
      <p:pic>
        <p:nvPicPr>
          <p:cNvPr id="4099" name="Picture 3"/>
          <p:cNvPicPr>
            <a:picLocks noChangeAspect="1" noChangeArrowheads="1"/>
          </p:cNvPicPr>
          <p:nvPr/>
        </p:nvPicPr>
        <p:blipFill>
          <a:blip r:embed="rId3" cstate="print"/>
          <a:srcRect/>
          <a:stretch>
            <a:fillRect/>
          </a:stretch>
        </p:blipFill>
        <p:spPr bwMode="auto">
          <a:xfrm>
            <a:off x="6502400" y="1498600"/>
            <a:ext cx="4254500" cy="1860550"/>
          </a:xfrm>
          <a:prstGeom prst="rect">
            <a:avLst/>
          </a:prstGeom>
          <a:noFill/>
          <a:ln w="9525">
            <a:noFill/>
            <a:miter lim="800000"/>
            <a:headEnd/>
            <a:tailEnd/>
          </a:ln>
        </p:spPr>
      </p:pic>
      <p:sp>
        <p:nvSpPr>
          <p:cNvPr id="6" name="Rectangle 5"/>
          <p:cNvSpPr/>
          <p:nvPr/>
        </p:nvSpPr>
        <p:spPr>
          <a:xfrm>
            <a:off x="6502400" y="1193800"/>
            <a:ext cx="3530134" cy="276999"/>
          </a:xfrm>
          <a:prstGeom prst="rect">
            <a:avLst/>
          </a:prstGeom>
        </p:spPr>
        <p:txBody>
          <a:bodyPr wrap="none">
            <a:spAutoFit/>
          </a:bodyPr>
          <a:lstStyle/>
          <a:p>
            <a:r>
              <a:rPr lang="en-GB" sz="1200" b="1" dirty="0">
                <a:solidFill>
                  <a:srgbClr val="3783FD"/>
                </a:solidFill>
                <a:latin typeface="Bahnschrift SemiBold" pitchFamily="34" charset="0"/>
                <a:cs typeface="Arial"/>
              </a:rPr>
              <a:t>Bitcoin - join and receive a full copy of the chain:</a:t>
            </a:r>
            <a:endParaRPr lang="en-GB" sz="1200" dirty="0"/>
          </a:p>
        </p:txBody>
      </p:sp>
      <p:pic>
        <p:nvPicPr>
          <p:cNvPr id="4100" name="Picture 4"/>
          <p:cNvPicPr>
            <a:picLocks noChangeAspect="1" noChangeArrowheads="1"/>
          </p:cNvPicPr>
          <p:nvPr/>
        </p:nvPicPr>
        <p:blipFill>
          <a:blip r:embed="rId4" cstate="print"/>
          <a:srcRect/>
          <a:stretch>
            <a:fillRect/>
          </a:stretch>
        </p:blipFill>
        <p:spPr bwMode="auto">
          <a:xfrm>
            <a:off x="7366001" y="3835400"/>
            <a:ext cx="2749499" cy="2032000"/>
          </a:xfrm>
          <a:prstGeom prst="rect">
            <a:avLst/>
          </a:prstGeom>
          <a:noFill/>
          <a:ln w="9525">
            <a:noFill/>
            <a:miter lim="800000"/>
            <a:headEnd/>
            <a:tailEnd/>
          </a:ln>
        </p:spPr>
      </p:pic>
      <p:pic>
        <p:nvPicPr>
          <p:cNvPr id="4101" name="Picture 5"/>
          <p:cNvPicPr>
            <a:picLocks noChangeAspect="1" noChangeArrowheads="1"/>
          </p:cNvPicPr>
          <p:nvPr/>
        </p:nvPicPr>
        <p:blipFill>
          <a:blip r:embed="rId5" cstate="print"/>
          <a:srcRect/>
          <a:stretch>
            <a:fillRect/>
          </a:stretch>
        </p:blipFill>
        <p:spPr bwMode="auto">
          <a:xfrm>
            <a:off x="8483600" y="2311400"/>
            <a:ext cx="826581" cy="438150"/>
          </a:xfrm>
          <a:prstGeom prst="rect">
            <a:avLst/>
          </a:prstGeom>
          <a:noFill/>
          <a:ln w="9525">
            <a:noFill/>
            <a:miter lim="800000"/>
            <a:headEnd/>
            <a:tailEnd/>
          </a:ln>
        </p:spPr>
      </p:pic>
      <p:cxnSp>
        <p:nvCxnSpPr>
          <p:cNvPr id="10" name="Straight Arrow Connector 9"/>
          <p:cNvCxnSpPr/>
          <p:nvPr/>
        </p:nvCxnSpPr>
        <p:spPr>
          <a:xfrm flipH="1" flipV="1">
            <a:off x="8077200" y="2209800"/>
            <a:ext cx="406400" cy="203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1" name="Straight Arrow Connector 10"/>
          <p:cNvCxnSpPr/>
          <p:nvPr/>
        </p:nvCxnSpPr>
        <p:spPr>
          <a:xfrm flipH="1">
            <a:off x="8178800" y="2717800"/>
            <a:ext cx="304800" cy="3048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p:nvPr/>
        </p:nvCxnSpPr>
        <p:spPr>
          <a:xfrm flipV="1">
            <a:off x="8991600" y="2209800"/>
            <a:ext cx="304800" cy="203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6" name="Straight Arrow Connector 15"/>
          <p:cNvCxnSpPr/>
          <p:nvPr/>
        </p:nvCxnSpPr>
        <p:spPr>
          <a:xfrm>
            <a:off x="8940800" y="2768600"/>
            <a:ext cx="355600" cy="203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8" name="Rectangle 17"/>
          <p:cNvSpPr/>
          <p:nvPr/>
        </p:nvSpPr>
        <p:spPr>
          <a:xfrm>
            <a:off x="6756401" y="5969000"/>
            <a:ext cx="4253087" cy="461665"/>
          </a:xfrm>
          <a:prstGeom prst="rect">
            <a:avLst/>
          </a:prstGeom>
        </p:spPr>
        <p:txBody>
          <a:bodyPr wrap="none">
            <a:spAutoFit/>
          </a:bodyPr>
          <a:lstStyle/>
          <a:p>
            <a:r>
              <a:rPr lang="en-GB" sz="1200" b="1" dirty="0">
                <a:solidFill>
                  <a:srgbClr val="3783FD"/>
                </a:solidFill>
                <a:latin typeface="Bahnschrift SemiBold" pitchFamily="34" charset="0"/>
                <a:cs typeface="Arial"/>
              </a:rPr>
              <a:t>An attacker requires more than 50% of the network for the </a:t>
            </a:r>
          </a:p>
          <a:p>
            <a:pPr algn="ctr"/>
            <a:r>
              <a:rPr lang="en-GB" sz="1200" b="1" dirty="0">
                <a:solidFill>
                  <a:srgbClr val="3783FD"/>
                </a:solidFill>
                <a:latin typeface="Bahnschrift SemiBold" pitchFamily="34" charset="0"/>
                <a:cs typeface="Arial"/>
              </a:rPr>
              <a:t>new block to be accepted.</a:t>
            </a:r>
            <a:endParaRPr lang="en-GB" sz="1200" dirty="0"/>
          </a:p>
        </p:txBody>
      </p:sp>
    </p:spTree>
    <p:extLst>
      <p:ext uri="{BB962C8B-B14F-4D97-AF65-F5344CB8AC3E}">
        <p14:creationId xmlns:p14="http://schemas.microsoft.com/office/powerpoint/2010/main" val="1716709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dirty="0" err="1"/>
              <a:t>Smart</a:t>
            </a:r>
            <a:r>
              <a:rPr lang="es-ES" dirty="0"/>
              <a:t> </a:t>
            </a:r>
            <a:r>
              <a:rPr lang="es-ES" dirty="0" err="1"/>
              <a:t>contracts</a:t>
            </a:r>
            <a:endParaRPr lang="en-GB" dirty="0"/>
          </a:p>
        </p:txBody>
      </p:sp>
      <p:pic>
        <p:nvPicPr>
          <p:cNvPr id="5122" name="Picture 2"/>
          <p:cNvPicPr>
            <a:picLocks noChangeAspect="1" noChangeArrowheads="1"/>
          </p:cNvPicPr>
          <p:nvPr/>
        </p:nvPicPr>
        <p:blipFill>
          <a:blip r:embed="rId2" cstate="print"/>
          <a:srcRect/>
          <a:stretch>
            <a:fillRect/>
          </a:stretch>
        </p:blipFill>
        <p:spPr bwMode="auto">
          <a:xfrm>
            <a:off x="4575176" y="1831976"/>
            <a:ext cx="3041650" cy="3194050"/>
          </a:xfrm>
          <a:prstGeom prst="rect">
            <a:avLst/>
          </a:prstGeom>
          <a:noFill/>
          <a:ln w="9525">
            <a:noFill/>
            <a:miter lim="800000"/>
            <a:headEnd/>
            <a:tailEnd/>
          </a:ln>
        </p:spPr>
      </p:pic>
    </p:spTree>
    <p:extLst>
      <p:ext uri="{BB962C8B-B14F-4D97-AF65-F5344CB8AC3E}">
        <p14:creationId xmlns:p14="http://schemas.microsoft.com/office/powerpoint/2010/main" val="23158469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Use cases for Blockchain?</a:t>
            </a:r>
            <a:endParaRPr lang="en-US" dirty="0">
              <a:ea typeface="+mj-ea"/>
            </a:endParaRPr>
          </a:p>
        </p:txBody>
      </p:sp>
      <p:sp>
        <p:nvSpPr>
          <p:cNvPr id="3" name="CuadroTexto 2">
            <a:extLst>
              <a:ext uri="{FF2B5EF4-FFF2-40B4-BE49-F238E27FC236}">
                <a16:creationId xmlns:a16="http://schemas.microsoft.com/office/drawing/2014/main" id="{0753B39B-C8E3-C179-B33E-6C913AD2F3DB}"/>
              </a:ext>
            </a:extLst>
          </p:cNvPr>
          <p:cNvSpPr txBox="1"/>
          <p:nvPr/>
        </p:nvSpPr>
        <p:spPr>
          <a:xfrm>
            <a:off x="1182445" y="1680762"/>
            <a:ext cx="9845515" cy="439398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4000" dirty="0">
                <a:latin typeface="Calibri Light"/>
                <a:cs typeface="Calibri Light"/>
              </a:rPr>
              <a:t>How can a companies benefit (profit) from it?</a:t>
            </a:r>
            <a:endParaRPr lang="en-US" sz="4000" dirty="0">
              <a:latin typeface="Calibri Light"/>
              <a:ea typeface="Calibri Light"/>
              <a:cs typeface="Calibri Light"/>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5">
            <a:extLst>
              <a:ext uri="{FF2B5EF4-FFF2-40B4-BE49-F238E27FC236}">
                <a16:creationId xmlns:a16="http://schemas.microsoft.com/office/drawing/2014/main" id="{DFC0B9F5-40E8-30E1-8C67-AD5CDD239128}"/>
              </a:ext>
            </a:extLst>
          </p:cNvPr>
          <p:cNvPicPr>
            <a:picLocks noChangeAspect="1"/>
          </p:cNvPicPr>
          <p:nvPr/>
        </p:nvPicPr>
        <p:blipFill>
          <a:blip r:embed="rId2"/>
          <a:stretch>
            <a:fillRect/>
          </a:stretch>
        </p:blipFill>
        <p:spPr>
          <a:xfrm>
            <a:off x="3410339" y="2763720"/>
            <a:ext cx="5604587" cy="3429948"/>
          </a:xfrm>
          <a:prstGeom prst="rect">
            <a:avLst/>
          </a:prstGeom>
        </p:spPr>
      </p:pic>
    </p:spTree>
    <p:extLst>
      <p:ext uri="{BB962C8B-B14F-4D97-AF65-F5344CB8AC3E}">
        <p14:creationId xmlns:p14="http://schemas.microsoft.com/office/powerpoint/2010/main" val="264057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Past... </a:t>
            </a:r>
            <a:endParaRPr lang="en-US" sz="3600">
              <a:latin typeface="Calibri Light"/>
              <a:ea typeface="+mj-ea"/>
              <a:cs typeface="Calibri Light"/>
            </a:endParaRPr>
          </a:p>
        </p:txBody>
      </p:sp>
      <p:sp>
        <p:nvSpPr>
          <p:cNvPr id="3" name="CuadroTexto 2">
            <a:extLst>
              <a:ext uri="{FF2B5EF4-FFF2-40B4-BE49-F238E27FC236}">
                <a16:creationId xmlns:a16="http://schemas.microsoft.com/office/drawing/2014/main" id="{0753B39B-C8E3-C179-B33E-6C913AD2F3DB}"/>
              </a:ext>
            </a:extLst>
          </p:cNvPr>
          <p:cNvSpPr txBox="1"/>
          <p:nvPr/>
        </p:nvSpPr>
        <p:spPr>
          <a:xfrm>
            <a:off x="1182445" y="1680762"/>
            <a:ext cx="6089944" cy="439398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4000" dirty="0">
                <a:latin typeface="Calibri Light"/>
                <a:cs typeface="Calibri Light"/>
              </a:rPr>
              <a:t>high latency </a:t>
            </a:r>
            <a:endParaRPr lang="en-US" sz="4000">
              <a:latin typeface="Calibri" panose="020F0502020204030204"/>
              <a:cs typeface="Calibri"/>
            </a:endParaRPr>
          </a:p>
          <a:p>
            <a:pPr>
              <a:lnSpc>
                <a:spcPct val="90000"/>
              </a:lnSpc>
              <a:spcAft>
                <a:spcPts val="600"/>
              </a:spcAft>
            </a:pPr>
            <a:r>
              <a:rPr lang="en-US" sz="4000" dirty="0">
                <a:latin typeface="Calibri Light"/>
                <a:cs typeface="Calibri Light"/>
              </a:rPr>
              <a:t>… the closer to the CPU </a:t>
            </a:r>
            <a:endParaRPr lang="en-US" sz="4000">
              <a:latin typeface="Calibri" panose="020F0502020204030204"/>
              <a:cs typeface="Calibri"/>
            </a:endParaRPr>
          </a:p>
          <a:p>
            <a:pPr>
              <a:lnSpc>
                <a:spcPct val="90000"/>
              </a:lnSpc>
              <a:spcAft>
                <a:spcPts val="600"/>
              </a:spcAft>
            </a:pPr>
            <a:r>
              <a:rPr lang="en-US" sz="4000" dirty="0">
                <a:latin typeface="Calibri Light"/>
                <a:cs typeface="Calibri Light"/>
              </a:rPr>
              <a:t>            the better ...</a:t>
            </a:r>
            <a:endParaRPr lang="en-US" sz="4000" dirty="0">
              <a:cs typeface="Calibri"/>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5" descr="A picture containing electronics, circuit&#10;&#10;Description automatically generated">
            <a:extLst>
              <a:ext uri="{FF2B5EF4-FFF2-40B4-BE49-F238E27FC236}">
                <a16:creationId xmlns:a16="http://schemas.microsoft.com/office/drawing/2014/main" id="{5D941C2F-AB5A-9F2A-E60A-3ACA2B649951}"/>
              </a:ext>
            </a:extLst>
          </p:cNvPr>
          <p:cNvPicPr>
            <a:picLocks noChangeAspect="1"/>
          </p:cNvPicPr>
          <p:nvPr/>
        </p:nvPicPr>
        <p:blipFill>
          <a:blip r:embed="rId2"/>
          <a:stretch>
            <a:fillRect/>
          </a:stretch>
        </p:blipFill>
        <p:spPr>
          <a:xfrm>
            <a:off x="7465741" y="1456992"/>
            <a:ext cx="2743200" cy="1825283"/>
          </a:xfrm>
          <a:prstGeom prst="rect">
            <a:avLst/>
          </a:prstGeom>
        </p:spPr>
      </p:pic>
      <p:pic>
        <p:nvPicPr>
          <p:cNvPr id="6" name="Picture 6" descr="Graphical user interface, diagram&#10;&#10;Description automatically generated">
            <a:extLst>
              <a:ext uri="{FF2B5EF4-FFF2-40B4-BE49-F238E27FC236}">
                <a16:creationId xmlns:a16="http://schemas.microsoft.com/office/drawing/2014/main" id="{5033E6E9-D8FD-FBF7-6065-B247726C8BBB}"/>
              </a:ext>
            </a:extLst>
          </p:cNvPr>
          <p:cNvPicPr>
            <a:picLocks noChangeAspect="1"/>
          </p:cNvPicPr>
          <p:nvPr/>
        </p:nvPicPr>
        <p:blipFill>
          <a:blip r:embed="rId3"/>
          <a:stretch>
            <a:fillRect/>
          </a:stretch>
        </p:blipFill>
        <p:spPr>
          <a:xfrm>
            <a:off x="7753815" y="3706693"/>
            <a:ext cx="2743200" cy="2009394"/>
          </a:xfrm>
          <a:prstGeom prst="rect">
            <a:avLst/>
          </a:prstGeom>
        </p:spPr>
      </p:pic>
    </p:spTree>
    <p:extLst>
      <p:ext uri="{BB962C8B-B14F-4D97-AF65-F5344CB8AC3E}">
        <p14:creationId xmlns:p14="http://schemas.microsoft.com/office/powerpoint/2010/main" val="27404290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2">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4">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6">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38">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Rectangle 40">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21BE24-A693-D6A4-ED2A-E5E6123B64FC}"/>
              </a:ext>
            </a:extLst>
          </p:cNvPr>
          <p:cNvSpPr>
            <a:spLocks noGrp="1"/>
          </p:cNvSpPr>
          <p:nvPr>
            <p:ph type="title"/>
          </p:nvPr>
        </p:nvSpPr>
        <p:spPr>
          <a:xfrm>
            <a:off x="457200" y="1683756"/>
            <a:ext cx="3060441" cy="2396359"/>
          </a:xfrm>
        </p:spPr>
        <p:txBody>
          <a:bodyPr anchor="b">
            <a:normAutofit/>
          </a:bodyPr>
          <a:lstStyle/>
          <a:p>
            <a:pPr algn="ctr"/>
            <a:r>
              <a:rPr lang="en-GB" sz="4000">
                <a:solidFill>
                  <a:srgbClr val="FFFFFF"/>
                </a:solidFill>
                <a:latin typeface="+mn-lt"/>
                <a:cs typeface="Arial"/>
              </a:rPr>
              <a:t>Blockchain </a:t>
            </a:r>
            <a:r>
              <a:rPr lang="en-GB" sz="4000">
                <a:solidFill>
                  <a:srgbClr val="FFFFFF"/>
                </a:solidFill>
                <a:latin typeface="+mn-lt"/>
                <a:ea typeface="+mj-ea"/>
                <a:cs typeface="Arial"/>
              </a:rPr>
              <a:t>Use cases</a:t>
            </a:r>
            <a:br>
              <a:rPr lang="en-GB" sz="4000" b="1">
                <a:solidFill>
                  <a:srgbClr val="FFFFFF"/>
                </a:solidFill>
                <a:latin typeface="Bahnschrift SemiBold" pitchFamily="34" charset="0"/>
                <a:ea typeface="+mj-ea"/>
                <a:cs typeface="Arial"/>
              </a:rPr>
            </a:br>
            <a:endParaRPr lang="es-ES" sz="4000">
              <a:solidFill>
                <a:srgbClr val="FFFFFF"/>
              </a:solidFill>
            </a:endParaRPr>
          </a:p>
        </p:txBody>
      </p:sp>
      <p:graphicFrame>
        <p:nvGraphicFramePr>
          <p:cNvPr id="44" name="Marcador de contenido 2">
            <a:extLst>
              <a:ext uri="{FF2B5EF4-FFF2-40B4-BE49-F238E27FC236}">
                <a16:creationId xmlns:a16="http://schemas.microsoft.com/office/drawing/2014/main" id="{88133BD3-28DF-34F6-0C5B-59D645800181}"/>
              </a:ext>
            </a:extLst>
          </p:cNvPr>
          <p:cNvGraphicFramePr>
            <a:graphicFrameLocks noGrp="1"/>
          </p:cNvGraphicFramePr>
          <p:nvPr>
            <p:ph idx="1"/>
            <p:extLst>
              <p:ext uri="{D42A27DB-BD31-4B8C-83A1-F6EECF244321}">
                <p14:modId xmlns:p14="http://schemas.microsoft.com/office/powerpoint/2010/main" val="1566542340"/>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3768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A7B61199-7DFA-895B-C031-15898EB58AC4}"/>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805" y="0"/>
            <a:ext cx="12188389" cy="6858000"/>
          </a:xfrm>
          <a:prstGeom prst="rect">
            <a:avLst/>
          </a:prstGeom>
        </p:spPr>
      </p:pic>
      <p:sp>
        <p:nvSpPr>
          <p:cNvPr id="2" name="Título 1">
            <a:extLst>
              <a:ext uri="{FF2B5EF4-FFF2-40B4-BE49-F238E27FC236}">
                <a16:creationId xmlns:a16="http://schemas.microsoft.com/office/drawing/2014/main" id="{418A035E-121D-A36B-81C2-8DA99ACF72D7}"/>
              </a:ext>
            </a:extLst>
          </p:cNvPr>
          <p:cNvSpPr>
            <a:spLocks noGrp="1"/>
          </p:cNvSpPr>
          <p:nvPr>
            <p:ph type="title"/>
          </p:nvPr>
        </p:nvSpPr>
        <p:spPr/>
        <p:txBody>
          <a:bodyPr/>
          <a:lstStyle/>
          <a:p>
            <a:r>
              <a:rPr lang="es-ES">
                <a:solidFill>
                  <a:schemeClr val="bg1"/>
                </a:solidFill>
              </a:rPr>
              <a:t>Cloud Computing </a:t>
            </a:r>
            <a:r>
              <a:rPr lang="es-ES" err="1">
                <a:solidFill>
                  <a:schemeClr val="bg1"/>
                </a:solidFill>
              </a:rPr>
              <a:t>with</a:t>
            </a:r>
            <a:r>
              <a:rPr lang="es-ES">
                <a:solidFill>
                  <a:schemeClr val="bg1"/>
                </a:solidFill>
              </a:rPr>
              <a:t> </a:t>
            </a:r>
            <a:r>
              <a:rPr lang="es-ES" err="1">
                <a:solidFill>
                  <a:schemeClr val="bg1"/>
                </a:solidFill>
              </a:rPr>
              <a:t>blockchain</a:t>
            </a:r>
            <a:endParaRPr lang="es-ES">
              <a:solidFill>
                <a:schemeClr val="bg1"/>
              </a:solidFill>
            </a:endParaRPr>
          </a:p>
        </p:txBody>
      </p:sp>
      <p:sp>
        <p:nvSpPr>
          <p:cNvPr id="4" name="CuadroTexto 3">
            <a:extLst>
              <a:ext uri="{FF2B5EF4-FFF2-40B4-BE49-F238E27FC236}">
                <a16:creationId xmlns:a16="http://schemas.microsoft.com/office/drawing/2014/main" id="{B8FE1D8C-B60F-6E46-B203-4F6957BF9796}"/>
              </a:ext>
            </a:extLst>
          </p:cNvPr>
          <p:cNvSpPr txBox="1"/>
          <p:nvPr/>
        </p:nvSpPr>
        <p:spPr>
          <a:xfrm>
            <a:off x="914401" y="1506207"/>
            <a:ext cx="8436740" cy="1754326"/>
          </a:xfrm>
          <a:prstGeom prst="rect">
            <a:avLst/>
          </a:prstGeom>
          <a:noFill/>
        </p:spPr>
        <p:txBody>
          <a:bodyPr wrap="square" rtlCol="0">
            <a:spAutoFit/>
          </a:bodyPr>
          <a:lstStyle/>
          <a:p>
            <a:r>
              <a:rPr lang="en-US">
                <a:solidFill>
                  <a:schemeClr val="bg1"/>
                </a:solidFill>
              </a:rPr>
              <a:t>Integrating the blockchain with cloud computing is a probable solution to</a:t>
            </a:r>
          </a:p>
          <a:p>
            <a:r>
              <a:rPr lang="en-US">
                <a:solidFill>
                  <a:schemeClr val="bg1"/>
                </a:solidFill>
              </a:rPr>
              <a:t>address the preceding security bleaches in the cloud-based 5G network. A</a:t>
            </a:r>
          </a:p>
          <a:p>
            <a:r>
              <a:rPr lang="en-US">
                <a:solidFill>
                  <a:schemeClr val="bg1"/>
                </a:solidFill>
              </a:rPr>
              <a:t>blockchain is employed to build a verification platform between the IoT devices</a:t>
            </a:r>
          </a:p>
          <a:p>
            <a:r>
              <a:rPr lang="en-US">
                <a:solidFill>
                  <a:schemeClr val="bg1"/>
                </a:solidFill>
              </a:rPr>
              <a:t>while exchanging the data, BBU unit, and manufacturer, where the user access</a:t>
            </a:r>
          </a:p>
          <a:p>
            <a:r>
              <a:rPr lang="en-US">
                <a:solidFill>
                  <a:schemeClr val="bg1"/>
                </a:solidFill>
              </a:rPr>
              <a:t>information is stored immutably on the chain, while the smart contracts carry out the automatic user authentication.</a:t>
            </a:r>
            <a:endParaRPr lang="es-ES">
              <a:solidFill>
                <a:schemeClr val="bg1"/>
              </a:solidFill>
            </a:endParaRPr>
          </a:p>
        </p:txBody>
      </p:sp>
      <p:pic>
        <p:nvPicPr>
          <p:cNvPr id="18" name="Imagen 17">
            <a:extLst>
              <a:ext uri="{FF2B5EF4-FFF2-40B4-BE49-F238E27FC236}">
                <a16:creationId xmlns:a16="http://schemas.microsoft.com/office/drawing/2014/main" id="{06275C86-FE98-85D7-0CCD-BFB7E32A1EFA}"/>
              </a:ext>
            </a:extLst>
          </p:cNvPr>
          <p:cNvPicPr>
            <a:picLocks noChangeAspect="1"/>
          </p:cNvPicPr>
          <p:nvPr/>
        </p:nvPicPr>
        <p:blipFill rotWithShape="1">
          <a:blip r:embed="rId3">
            <a:extLst>
              <a:ext uri="{28A0092B-C50C-407E-A947-70E740481C1C}">
                <a14:useLocalDpi xmlns:a14="http://schemas.microsoft.com/office/drawing/2010/main" val="0"/>
              </a:ext>
            </a:extLst>
          </a:blip>
          <a:srcRect t="24087" r="1125" b="31509"/>
          <a:stretch/>
        </p:blipFill>
        <p:spPr>
          <a:xfrm>
            <a:off x="8573387" y="5196980"/>
            <a:ext cx="3616807" cy="1661020"/>
          </a:xfrm>
          <a:prstGeom prst="rect">
            <a:avLst/>
          </a:prstGeom>
        </p:spPr>
      </p:pic>
    </p:spTree>
    <p:extLst>
      <p:ext uri="{BB962C8B-B14F-4D97-AF65-F5344CB8AC3E}">
        <p14:creationId xmlns:p14="http://schemas.microsoft.com/office/powerpoint/2010/main" val="1698414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ADDA6A14-3AD8-D036-067E-B003E3E69EB6}"/>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0" y="-56238"/>
            <a:ext cx="12192000" cy="6858000"/>
          </a:xfrm>
          <a:prstGeom prst="rect">
            <a:avLst/>
          </a:prstGeom>
        </p:spPr>
      </p:pic>
      <p:sp>
        <p:nvSpPr>
          <p:cNvPr id="2" name="Título 1">
            <a:extLst>
              <a:ext uri="{FF2B5EF4-FFF2-40B4-BE49-F238E27FC236}">
                <a16:creationId xmlns:a16="http://schemas.microsoft.com/office/drawing/2014/main" id="{DD577607-B2DB-20DD-0452-58949D36F2B8}"/>
              </a:ext>
            </a:extLst>
          </p:cNvPr>
          <p:cNvSpPr>
            <a:spLocks noGrp="1"/>
          </p:cNvSpPr>
          <p:nvPr>
            <p:ph type="title"/>
          </p:nvPr>
        </p:nvSpPr>
        <p:spPr/>
        <p:txBody>
          <a:bodyPr/>
          <a:lstStyle/>
          <a:p>
            <a:r>
              <a:rPr lang="es-ES" err="1">
                <a:solidFill>
                  <a:schemeClr val="bg1"/>
                </a:solidFill>
              </a:rPr>
              <a:t>Integration</a:t>
            </a:r>
            <a:r>
              <a:rPr lang="es-ES">
                <a:solidFill>
                  <a:schemeClr val="bg1"/>
                </a:solidFill>
              </a:rPr>
              <a:t> </a:t>
            </a:r>
            <a:r>
              <a:rPr lang="es-ES" err="1">
                <a:solidFill>
                  <a:schemeClr val="bg1"/>
                </a:solidFill>
              </a:rPr>
              <a:t>blockchain</a:t>
            </a:r>
            <a:r>
              <a:rPr lang="es-ES">
                <a:solidFill>
                  <a:schemeClr val="bg1"/>
                </a:solidFill>
              </a:rPr>
              <a:t> </a:t>
            </a:r>
            <a:r>
              <a:rPr lang="es-ES" err="1">
                <a:solidFill>
                  <a:schemeClr val="bg1"/>
                </a:solidFill>
              </a:rPr>
              <a:t>with</a:t>
            </a:r>
            <a:r>
              <a:rPr lang="es-ES">
                <a:solidFill>
                  <a:schemeClr val="bg1"/>
                </a:solidFill>
              </a:rPr>
              <a:t> 5G</a:t>
            </a:r>
          </a:p>
        </p:txBody>
      </p:sp>
      <p:sp>
        <p:nvSpPr>
          <p:cNvPr id="6" name="CuadroTexto 5">
            <a:extLst>
              <a:ext uri="{FF2B5EF4-FFF2-40B4-BE49-F238E27FC236}">
                <a16:creationId xmlns:a16="http://schemas.microsoft.com/office/drawing/2014/main" id="{A17608EF-B159-2A99-6023-E385C8266585}"/>
              </a:ext>
            </a:extLst>
          </p:cNvPr>
          <p:cNvSpPr txBox="1"/>
          <p:nvPr/>
        </p:nvSpPr>
        <p:spPr>
          <a:xfrm>
            <a:off x="932856" y="1588325"/>
            <a:ext cx="6375633" cy="1477328"/>
          </a:xfrm>
          <a:prstGeom prst="rect">
            <a:avLst/>
          </a:prstGeom>
          <a:noFill/>
        </p:spPr>
        <p:txBody>
          <a:bodyPr wrap="square" rtlCol="0">
            <a:spAutoFit/>
          </a:bodyPr>
          <a:lstStyle/>
          <a:p>
            <a:r>
              <a:rPr lang="en-US">
                <a:solidFill>
                  <a:schemeClr val="bg1"/>
                </a:solidFill>
              </a:rPr>
              <a:t>5G technology thanks to its low latency and increased connectivity could make Blockchain more scalable while allowing greater node participation. With 5G, Blockchains could become ubiquitous and could become more efficient due to the data processing speed that could be brought.</a:t>
            </a:r>
            <a:endParaRPr lang="es-ES">
              <a:solidFill>
                <a:schemeClr val="bg1"/>
              </a:solidFill>
            </a:endParaRPr>
          </a:p>
        </p:txBody>
      </p:sp>
      <p:sp>
        <p:nvSpPr>
          <p:cNvPr id="7" name="CuadroTexto 6">
            <a:extLst>
              <a:ext uri="{FF2B5EF4-FFF2-40B4-BE49-F238E27FC236}">
                <a16:creationId xmlns:a16="http://schemas.microsoft.com/office/drawing/2014/main" id="{EAB0DC1B-337F-BAF3-C89A-CD03E41517BB}"/>
              </a:ext>
            </a:extLst>
          </p:cNvPr>
          <p:cNvSpPr txBox="1"/>
          <p:nvPr/>
        </p:nvSpPr>
        <p:spPr>
          <a:xfrm>
            <a:off x="932856" y="3195407"/>
            <a:ext cx="6183085" cy="1477328"/>
          </a:xfrm>
          <a:prstGeom prst="rect">
            <a:avLst/>
          </a:prstGeom>
          <a:noFill/>
        </p:spPr>
        <p:txBody>
          <a:bodyPr wrap="square" rtlCol="0">
            <a:spAutoFit/>
          </a:bodyPr>
          <a:lstStyle/>
          <a:p>
            <a:r>
              <a:rPr lang="en-US">
                <a:solidFill>
                  <a:schemeClr val="bg1"/>
                </a:solidFill>
              </a:rPr>
              <a:t>There is a huge potential in the blockchain technology for supporting the 5Genabled technologies such as secure cloud and edge computing, D2D communication, and network slicing, and it has also the potential for efficient spectrum sharing, resource management, and facilitation of the global 5G services.</a:t>
            </a:r>
            <a:endParaRPr lang="es-ES">
              <a:solidFill>
                <a:schemeClr val="bg1"/>
              </a:solidFill>
            </a:endParaRPr>
          </a:p>
        </p:txBody>
      </p:sp>
    </p:spTree>
    <p:extLst>
      <p:ext uri="{BB962C8B-B14F-4D97-AF65-F5344CB8AC3E}">
        <p14:creationId xmlns:p14="http://schemas.microsoft.com/office/powerpoint/2010/main" val="2144368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6C200D-3B58-5358-2D48-5311D1F74C67}"/>
              </a:ext>
            </a:extLst>
          </p:cNvPr>
          <p:cNvSpPr>
            <a:spLocks noGrp="1"/>
          </p:cNvSpPr>
          <p:nvPr>
            <p:ph type="title"/>
          </p:nvPr>
        </p:nvSpPr>
        <p:spPr>
          <a:xfrm>
            <a:off x="838200" y="365125"/>
            <a:ext cx="10515600" cy="769507"/>
          </a:xfrm>
        </p:spPr>
        <p:txBody>
          <a:bodyPr>
            <a:normAutofit/>
          </a:bodyPr>
          <a:lstStyle/>
          <a:p>
            <a:r>
              <a:rPr lang="en-US">
                <a:solidFill>
                  <a:schemeClr val="bg1"/>
                </a:solidFill>
              </a:rPr>
              <a:t>Blockchain, 5G and IOT the perfect storm</a:t>
            </a:r>
            <a:endParaRPr lang="es-ES">
              <a:solidFill>
                <a:schemeClr val="bg1"/>
              </a:solidFill>
            </a:endParaRPr>
          </a:p>
        </p:txBody>
      </p:sp>
      <p:sp>
        <p:nvSpPr>
          <p:cNvPr id="3" name="Marcador de contenido 2">
            <a:extLst>
              <a:ext uri="{FF2B5EF4-FFF2-40B4-BE49-F238E27FC236}">
                <a16:creationId xmlns:a16="http://schemas.microsoft.com/office/drawing/2014/main" id="{B928368D-120F-AF4F-D6FB-39DE0DEBED18}"/>
              </a:ext>
            </a:extLst>
          </p:cNvPr>
          <p:cNvSpPr>
            <a:spLocks noGrp="1"/>
          </p:cNvSpPr>
          <p:nvPr>
            <p:ph idx="1"/>
          </p:nvPr>
        </p:nvSpPr>
        <p:spPr>
          <a:xfrm>
            <a:off x="838200" y="1825625"/>
            <a:ext cx="5257800" cy="3920834"/>
          </a:xfrm>
        </p:spPr>
        <p:txBody>
          <a:bodyPr>
            <a:normAutofit lnSpcReduction="10000"/>
          </a:bodyPr>
          <a:lstStyle/>
          <a:p>
            <a:pPr marL="0" indent="0">
              <a:buNone/>
            </a:pPr>
            <a:r>
              <a:rPr lang="en-US" sz="1800" b="0" i="0">
                <a:solidFill>
                  <a:schemeClr val="bg1"/>
                </a:solidFill>
                <a:effectLst/>
                <a:latin typeface="Helvetice Neue LT Pro"/>
              </a:rPr>
              <a:t>With 5G and blockchain, all the ingredients have now come together for IoT to take off.</a:t>
            </a:r>
          </a:p>
          <a:p>
            <a:pPr marL="0" indent="0">
              <a:buNone/>
            </a:pPr>
            <a:r>
              <a:rPr lang="en-US" sz="1800" b="0" i="0">
                <a:solidFill>
                  <a:schemeClr val="bg1"/>
                </a:solidFill>
                <a:effectLst/>
                <a:latin typeface="Helvetice Neue LT Pro"/>
              </a:rPr>
              <a:t>Secure machine identity and Blockchain attributes such as trust, immutability or non-</a:t>
            </a:r>
            <a:r>
              <a:rPr lang="en-US" sz="1800" b="0" i="0" err="1">
                <a:solidFill>
                  <a:schemeClr val="bg1"/>
                </a:solidFill>
                <a:effectLst/>
                <a:latin typeface="Helvetice Neue LT Pro"/>
              </a:rPr>
              <a:t>repudiability</a:t>
            </a:r>
            <a:r>
              <a:rPr lang="en-US" sz="1800" b="0" i="0">
                <a:solidFill>
                  <a:schemeClr val="bg1"/>
                </a:solidFill>
                <a:effectLst/>
                <a:latin typeface="Helvetice Neue LT Pro"/>
              </a:rPr>
              <a:t> come to mind first. We also have a growing number of next-gen smart connected devices at home with their own processing and storage capacities.</a:t>
            </a:r>
          </a:p>
          <a:p>
            <a:pPr marL="0" indent="0">
              <a:buNone/>
            </a:pPr>
            <a:r>
              <a:rPr lang="en-US" sz="1800" b="0" i="0">
                <a:solidFill>
                  <a:schemeClr val="bg1"/>
                </a:solidFill>
                <a:effectLst/>
                <a:latin typeface="Helvetice Neue LT Pro"/>
              </a:rPr>
              <a:t>5G’s improved and ubiquitous connectivity allows services to be delivered with a combination of IoT and the Cloud to get smarter by the day.</a:t>
            </a:r>
          </a:p>
          <a:p>
            <a:pPr marL="0" indent="0">
              <a:buNone/>
            </a:pPr>
            <a:r>
              <a:rPr lang="en-US" sz="1800" b="0" i="0">
                <a:solidFill>
                  <a:schemeClr val="bg1"/>
                </a:solidFill>
                <a:effectLst/>
                <a:latin typeface="Helvetice Neue LT Pro"/>
              </a:rPr>
              <a:t>Better industrial processes are now possible thanks to smarter sensors and the programmability of Smart contracts.</a:t>
            </a:r>
            <a:endParaRPr lang="es-ES" sz="1800">
              <a:solidFill>
                <a:schemeClr val="bg1"/>
              </a:solidFill>
            </a:endParaRPr>
          </a:p>
        </p:txBody>
      </p:sp>
      <p:pic>
        <p:nvPicPr>
          <p:cNvPr id="4" name="Imagen 3">
            <a:extLst>
              <a:ext uri="{FF2B5EF4-FFF2-40B4-BE49-F238E27FC236}">
                <a16:creationId xmlns:a16="http://schemas.microsoft.com/office/drawing/2014/main" id="{0000BB8D-E469-3DC4-DE0B-AC52D9A28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3147" y="1825625"/>
            <a:ext cx="5575370" cy="34846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149538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Elementos multimedia en línea 3" title="AMIX - The world first 5G Edge Computing Server powered by blockchain">
            <a:hlinkClick r:id="" action="ppaction://media"/>
            <a:extLst>
              <a:ext uri="{FF2B5EF4-FFF2-40B4-BE49-F238E27FC236}">
                <a16:creationId xmlns:a16="http://schemas.microsoft.com/office/drawing/2014/main" id="{A85D5E6D-42F3-3D12-A21A-399B68836C54}"/>
              </a:ext>
            </a:extLst>
          </p:cNvPr>
          <p:cNvPicPr>
            <a:picLocks noRot="1" noChangeAspect="1"/>
          </p:cNvPicPr>
          <p:nvPr>
            <a:videoFile r:link="rId1"/>
          </p:nvPr>
        </p:nvPicPr>
        <p:blipFill>
          <a:blip r:embed="rId3"/>
          <a:stretch>
            <a:fillRect/>
          </a:stretch>
        </p:blipFill>
        <p:spPr>
          <a:xfrm>
            <a:off x="2929174" y="1639743"/>
            <a:ext cx="6333651" cy="3578513"/>
          </a:xfrm>
          <a:prstGeom prst="rect">
            <a:avLst/>
          </a:prstGeom>
        </p:spPr>
      </p:pic>
      <p:sp>
        <p:nvSpPr>
          <p:cNvPr id="5" name="CuadroTexto 4">
            <a:extLst>
              <a:ext uri="{FF2B5EF4-FFF2-40B4-BE49-F238E27FC236}">
                <a16:creationId xmlns:a16="http://schemas.microsoft.com/office/drawing/2014/main" id="{D60B897B-E826-A4AE-D736-E617B5B072A9}"/>
              </a:ext>
            </a:extLst>
          </p:cNvPr>
          <p:cNvSpPr txBox="1"/>
          <p:nvPr/>
        </p:nvSpPr>
        <p:spPr>
          <a:xfrm>
            <a:off x="3158835" y="1239633"/>
            <a:ext cx="5874327" cy="400110"/>
          </a:xfrm>
          <a:prstGeom prst="rect">
            <a:avLst/>
          </a:prstGeom>
          <a:noFill/>
        </p:spPr>
        <p:txBody>
          <a:bodyPr wrap="square" rtlCol="0">
            <a:spAutoFit/>
          </a:bodyPr>
          <a:lstStyle/>
          <a:p>
            <a:r>
              <a:rPr lang="es-ES" sz="2000" err="1">
                <a:solidFill>
                  <a:schemeClr val="bg1"/>
                </a:solidFill>
              </a:rPr>
              <a:t>First</a:t>
            </a:r>
            <a:r>
              <a:rPr lang="es-ES" sz="2000">
                <a:solidFill>
                  <a:schemeClr val="bg1"/>
                </a:solidFill>
              </a:rPr>
              <a:t> 5G Edge </a:t>
            </a:r>
            <a:r>
              <a:rPr lang="es-ES" sz="2000" err="1">
                <a:solidFill>
                  <a:schemeClr val="bg1"/>
                </a:solidFill>
              </a:rPr>
              <a:t>computing</a:t>
            </a:r>
            <a:r>
              <a:rPr lang="es-ES" sz="2000">
                <a:solidFill>
                  <a:schemeClr val="bg1"/>
                </a:solidFill>
              </a:rPr>
              <a:t> server </a:t>
            </a:r>
            <a:r>
              <a:rPr lang="es-ES" sz="2000" err="1">
                <a:solidFill>
                  <a:schemeClr val="bg1"/>
                </a:solidFill>
              </a:rPr>
              <a:t>powered</a:t>
            </a:r>
            <a:r>
              <a:rPr lang="es-ES" sz="2000">
                <a:solidFill>
                  <a:schemeClr val="bg1"/>
                </a:solidFill>
              </a:rPr>
              <a:t> </a:t>
            </a:r>
            <a:r>
              <a:rPr lang="es-ES" sz="2000" err="1">
                <a:solidFill>
                  <a:schemeClr val="bg1"/>
                </a:solidFill>
              </a:rPr>
              <a:t>by</a:t>
            </a:r>
            <a:r>
              <a:rPr lang="es-ES" sz="2000">
                <a:solidFill>
                  <a:schemeClr val="bg1"/>
                </a:solidFill>
              </a:rPr>
              <a:t> </a:t>
            </a:r>
            <a:r>
              <a:rPr lang="es-ES" sz="2000" err="1">
                <a:solidFill>
                  <a:schemeClr val="bg1"/>
                </a:solidFill>
              </a:rPr>
              <a:t>blockchain</a:t>
            </a:r>
            <a:endParaRPr lang="es-ES" sz="2000">
              <a:solidFill>
                <a:schemeClr val="bg1"/>
              </a:solidFill>
            </a:endParaRPr>
          </a:p>
        </p:txBody>
      </p:sp>
    </p:spTree>
    <p:extLst>
      <p:ext uri="{BB962C8B-B14F-4D97-AF65-F5344CB8AC3E}">
        <p14:creationId xmlns:p14="http://schemas.microsoft.com/office/powerpoint/2010/main" val="66953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197A6D4-B57C-4296-F651-9C94D69E936A}"/>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ítulo 1">
            <a:extLst>
              <a:ext uri="{FF2B5EF4-FFF2-40B4-BE49-F238E27FC236}">
                <a16:creationId xmlns:a16="http://schemas.microsoft.com/office/drawing/2014/main" id="{3FB109CC-D9C2-BB13-034A-9109353420D9}"/>
              </a:ext>
            </a:extLst>
          </p:cNvPr>
          <p:cNvSpPr>
            <a:spLocks noGrp="1"/>
          </p:cNvSpPr>
          <p:nvPr>
            <p:ph type="title"/>
          </p:nvPr>
        </p:nvSpPr>
        <p:spPr/>
        <p:txBody>
          <a:bodyPr/>
          <a:lstStyle/>
          <a:p>
            <a:r>
              <a:rPr lang="es-ES" b="1" dirty="0" err="1">
                <a:solidFill>
                  <a:schemeClr val="bg1"/>
                </a:solidFill>
              </a:rPr>
              <a:t>What</a:t>
            </a:r>
            <a:r>
              <a:rPr lang="es-ES" b="1" dirty="0">
                <a:solidFill>
                  <a:schemeClr val="bg1"/>
                </a:solidFill>
              </a:rPr>
              <a:t> </a:t>
            </a:r>
            <a:r>
              <a:rPr lang="es-ES" b="1" dirty="0" err="1">
                <a:solidFill>
                  <a:schemeClr val="bg1"/>
                </a:solidFill>
              </a:rPr>
              <a:t>about</a:t>
            </a:r>
            <a:r>
              <a:rPr lang="es-ES" b="1" dirty="0">
                <a:solidFill>
                  <a:schemeClr val="bg1"/>
                </a:solidFill>
              </a:rPr>
              <a:t> </a:t>
            </a:r>
            <a:r>
              <a:rPr lang="es-ES" b="1" dirty="0" err="1">
                <a:solidFill>
                  <a:schemeClr val="bg1"/>
                </a:solidFill>
              </a:rPr>
              <a:t>the</a:t>
            </a:r>
            <a:r>
              <a:rPr lang="es-ES" b="1" dirty="0">
                <a:solidFill>
                  <a:schemeClr val="bg1"/>
                </a:solidFill>
              </a:rPr>
              <a:t> </a:t>
            </a:r>
            <a:r>
              <a:rPr lang="es-ES" b="1" dirty="0" err="1">
                <a:solidFill>
                  <a:schemeClr val="bg1"/>
                </a:solidFill>
              </a:rPr>
              <a:t>Metaverse</a:t>
            </a:r>
            <a:r>
              <a:rPr lang="es-ES" b="1" dirty="0">
                <a:solidFill>
                  <a:schemeClr val="bg1"/>
                </a:solidFill>
              </a:rPr>
              <a:t>?</a:t>
            </a:r>
            <a:endParaRPr lang="es-ES" dirty="0">
              <a:solidFill>
                <a:schemeClr val="bg1"/>
              </a:solidFill>
            </a:endParaRPr>
          </a:p>
        </p:txBody>
      </p:sp>
      <p:sp>
        <p:nvSpPr>
          <p:cNvPr id="3" name="Marcador de contenido 2">
            <a:extLst>
              <a:ext uri="{FF2B5EF4-FFF2-40B4-BE49-F238E27FC236}">
                <a16:creationId xmlns:a16="http://schemas.microsoft.com/office/drawing/2014/main" id="{9056E241-9FE4-E355-B60E-A0B4FAF7A0CE}"/>
              </a:ext>
            </a:extLst>
          </p:cNvPr>
          <p:cNvSpPr>
            <a:spLocks noGrp="1"/>
          </p:cNvSpPr>
          <p:nvPr>
            <p:ph idx="1"/>
          </p:nvPr>
        </p:nvSpPr>
        <p:spPr/>
        <p:txBody>
          <a:bodyPr/>
          <a:lstStyle/>
          <a:p>
            <a:r>
              <a:rPr lang="en-US">
                <a:solidFill>
                  <a:schemeClr val="bg1"/>
                </a:solidFill>
              </a:rPr>
              <a:t>Is a new virtual and three-dimensional (3D) ecosystem in which users can interact with each other, work, play, study, carry out economic transactions, among many other possibilities. </a:t>
            </a:r>
          </a:p>
          <a:p>
            <a:r>
              <a:rPr lang="en-US">
                <a:solidFill>
                  <a:schemeClr val="bg1"/>
                </a:solidFill>
              </a:rPr>
              <a:t>People use avatars to represent themselves, communicate, and virtually expand the community in the metaverse. </a:t>
            </a:r>
            <a:endParaRPr lang="es-ES">
              <a:solidFill>
                <a:schemeClr val="bg1"/>
              </a:solidFill>
            </a:endParaRPr>
          </a:p>
        </p:txBody>
      </p:sp>
    </p:spTree>
    <p:extLst>
      <p:ext uri="{BB962C8B-B14F-4D97-AF65-F5344CB8AC3E}">
        <p14:creationId xmlns:p14="http://schemas.microsoft.com/office/powerpoint/2010/main" val="1050991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Mapa&#10;&#10;Descripción generada automáticamente">
            <a:extLst>
              <a:ext uri="{FF2B5EF4-FFF2-40B4-BE49-F238E27FC236}">
                <a16:creationId xmlns:a16="http://schemas.microsoft.com/office/drawing/2014/main" id="{550983E0-8AD7-7ED9-04C9-C0F743C4A73E}"/>
              </a:ext>
            </a:extLst>
          </p:cNvPr>
          <p:cNvPicPr>
            <a:picLocks noChangeAspect="1"/>
          </p:cNvPicPr>
          <p:nvPr/>
        </p:nvPicPr>
        <p:blipFill rotWithShape="1">
          <a:blip r:embed="rId2">
            <a:extLst>
              <a:ext uri="{28A0092B-C50C-407E-A947-70E740481C1C}">
                <a14:useLocalDpi xmlns:a14="http://schemas.microsoft.com/office/drawing/2010/main" val="0"/>
              </a:ext>
            </a:extLst>
          </a:blip>
          <a:srcRect b="2598"/>
          <a:stretch/>
        </p:blipFill>
        <p:spPr>
          <a:xfrm>
            <a:off x="-1" y="10"/>
            <a:ext cx="12192000" cy="6857990"/>
          </a:xfrm>
          <a:prstGeom prst="rect">
            <a:avLst/>
          </a:prstGeom>
        </p:spPr>
      </p:pic>
      <p:sp>
        <p:nvSpPr>
          <p:cNvPr id="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53758511-BADA-E312-C77E-E1F6B0C1450E}"/>
              </a:ext>
            </a:extLst>
          </p:cNvPr>
          <p:cNvSpPr>
            <a:spLocks noGrp="1"/>
          </p:cNvSpPr>
          <p:nvPr>
            <p:ph type="title"/>
          </p:nvPr>
        </p:nvSpPr>
        <p:spPr>
          <a:xfrm>
            <a:off x="709448" y="1913950"/>
            <a:ext cx="4204137" cy="1342754"/>
          </a:xfrm>
        </p:spPr>
        <p:txBody>
          <a:bodyPr>
            <a:normAutofit/>
          </a:bodyPr>
          <a:lstStyle/>
          <a:p>
            <a:pPr algn="ctr"/>
            <a:r>
              <a:rPr lang="es-ES" sz="3600"/>
              <a:t>Browser Wars</a:t>
            </a:r>
          </a:p>
        </p:txBody>
      </p:sp>
      <p:cxnSp>
        <p:nvCxnSpPr>
          <p:cNvPr id="8"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D03E1CC2-00E1-33B3-4F9B-46315238F314}"/>
              </a:ext>
            </a:extLst>
          </p:cNvPr>
          <p:cNvSpPr>
            <a:spLocks noGrp="1"/>
          </p:cNvSpPr>
          <p:nvPr>
            <p:ph idx="1"/>
          </p:nvPr>
        </p:nvSpPr>
        <p:spPr>
          <a:xfrm>
            <a:off x="525516" y="3417573"/>
            <a:ext cx="4593021" cy="2619839"/>
          </a:xfrm>
        </p:spPr>
        <p:txBody>
          <a:bodyPr anchor="ctr">
            <a:normAutofit fontScale="92500" lnSpcReduction="20000"/>
          </a:bodyPr>
          <a:lstStyle/>
          <a:p>
            <a:pPr marL="0" indent="0">
              <a:buNone/>
            </a:pPr>
            <a:r>
              <a:rPr lang="en-US" sz="1700" b="1" i="0">
                <a:effectLst>
                  <a:outerShdw blurRad="38100" dist="38100" dir="2700000" algn="tl">
                    <a:srgbClr val="000000">
                      <a:alpha val="43137"/>
                    </a:srgbClr>
                  </a:outerShdw>
                </a:effectLst>
                <a:latin typeface="-apple-system"/>
              </a:rPr>
              <a:t>Browser war</a:t>
            </a:r>
            <a:r>
              <a:rPr lang="en-US" sz="1700" b="0" i="0">
                <a:effectLst>
                  <a:outerShdw blurRad="38100" dist="38100" dir="2700000" algn="tl">
                    <a:srgbClr val="000000">
                      <a:alpha val="43137"/>
                    </a:srgbClr>
                  </a:outerShdw>
                </a:effectLst>
                <a:latin typeface="-apple-system"/>
              </a:rPr>
              <a:t> </a:t>
            </a:r>
            <a:r>
              <a:rPr lang="en-US" sz="1700" b="0" i="0">
                <a:effectLst/>
                <a:latin typeface="-apple-system"/>
              </a:rPr>
              <a:t>is competition for dominance in the </a:t>
            </a:r>
            <a:r>
              <a:rPr lang="en-US" sz="1700">
                <a:latin typeface="-apple-system"/>
              </a:rPr>
              <a:t>usage share of web browsers</a:t>
            </a:r>
            <a:r>
              <a:rPr lang="en-US" sz="1700" b="0" i="0">
                <a:effectLst/>
                <a:latin typeface="-apple-system"/>
              </a:rPr>
              <a:t>.</a:t>
            </a:r>
          </a:p>
          <a:p>
            <a:pPr marL="0" indent="0">
              <a:buNone/>
            </a:pPr>
            <a:r>
              <a:rPr lang="en-US" sz="1700" b="0" i="0">
                <a:effectLst/>
                <a:latin typeface="-apple-system"/>
              </a:rPr>
              <a:t>The "</a:t>
            </a:r>
            <a:r>
              <a:rPr lang="en-US" sz="1700" b="1" i="0">
                <a:effectLst/>
                <a:latin typeface="-apple-system"/>
              </a:rPr>
              <a:t>The first browser war</a:t>
            </a:r>
            <a:r>
              <a:rPr lang="en-US" sz="1700" b="0" i="0">
                <a:effectLst/>
                <a:latin typeface="-apple-system"/>
              </a:rPr>
              <a:t>," (1995-2001) pitted M</a:t>
            </a:r>
            <a:r>
              <a:rPr lang="en-US" sz="1700">
                <a:latin typeface="-apple-system"/>
              </a:rPr>
              <a:t>icrosoft’</a:t>
            </a:r>
            <a:r>
              <a:rPr lang="en-US" sz="1700" b="0" i="0">
                <a:effectLst/>
                <a:latin typeface="-apple-system"/>
              </a:rPr>
              <a:t>s </a:t>
            </a:r>
            <a:r>
              <a:rPr lang="en-US" sz="1700">
                <a:latin typeface="-apple-system"/>
              </a:rPr>
              <a:t>Internet Explorer</a:t>
            </a:r>
            <a:r>
              <a:rPr lang="en-US" sz="1700" b="0" i="0">
                <a:effectLst/>
                <a:latin typeface="-apple-system"/>
              </a:rPr>
              <a:t> against </a:t>
            </a:r>
            <a:r>
              <a:rPr lang="en-US" sz="1700">
                <a:latin typeface="-apple-system"/>
              </a:rPr>
              <a:t>Netscape</a:t>
            </a:r>
            <a:r>
              <a:rPr lang="en-US" sz="1700" b="0" i="0">
                <a:effectLst/>
                <a:latin typeface="-apple-system"/>
              </a:rPr>
              <a:t>'s </a:t>
            </a:r>
            <a:r>
              <a:rPr lang="en-US" sz="1700">
                <a:latin typeface="-apple-system"/>
              </a:rPr>
              <a:t>Navigator.</a:t>
            </a:r>
            <a:r>
              <a:rPr lang="en-US" sz="1700" b="0" i="0">
                <a:effectLst/>
                <a:latin typeface="-apple-system"/>
              </a:rPr>
              <a:t> Browser wars continued with the decline of </a:t>
            </a:r>
            <a:r>
              <a:rPr lang="en-US" sz="1700">
                <a:latin typeface="-apple-system"/>
              </a:rPr>
              <a:t>Internet Explorer's</a:t>
            </a:r>
            <a:r>
              <a:rPr lang="en-US" sz="1700" b="0" i="0">
                <a:effectLst/>
                <a:latin typeface="-apple-system"/>
              </a:rPr>
              <a:t> market share and the popularity of other browsers including </a:t>
            </a:r>
            <a:r>
              <a:rPr lang="en-US" sz="1700">
                <a:effectLst>
                  <a:outerShdw blurRad="38100" dist="38100" dir="2700000" algn="tl">
                    <a:srgbClr val="000000">
                      <a:alpha val="43137"/>
                    </a:srgbClr>
                  </a:outerShdw>
                </a:effectLst>
                <a:latin typeface="-apple-system"/>
              </a:rPr>
              <a:t>Firefox</a:t>
            </a:r>
            <a:r>
              <a:rPr lang="en-US" sz="1700" b="0" i="0">
                <a:effectLst/>
                <a:latin typeface="-apple-system"/>
              </a:rPr>
              <a:t>, </a:t>
            </a:r>
            <a:r>
              <a:rPr lang="en-US" sz="1700">
                <a:effectLst>
                  <a:outerShdw blurRad="38100" dist="38100" dir="2700000" algn="tl">
                    <a:srgbClr val="000000">
                      <a:alpha val="43137"/>
                    </a:srgbClr>
                  </a:outerShdw>
                </a:effectLst>
                <a:latin typeface="-apple-system"/>
              </a:rPr>
              <a:t>Google Chrome </a:t>
            </a:r>
            <a:r>
              <a:rPr lang="en-US" sz="1700" b="0" i="0">
                <a:effectLst/>
                <a:latin typeface="-apple-system"/>
              </a:rPr>
              <a:t>(and other </a:t>
            </a:r>
            <a:r>
              <a:rPr lang="en-US" sz="1700">
                <a:latin typeface="-apple-system"/>
              </a:rPr>
              <a:t>Chromium</a:t>
            </a:r>
            <a:r>
              <a:rPr lang="en-US" sz="1700" b="0" i="0">
                <a:effectLst/>
                <a:latin typeface="-apple-system"/>
              </a:rPr>
              <a:t>-based browsers), </a:t>
            </a:r>
            <a:r>
              <a:rPr lang="en-US" sz="1700">
                <a:effectLst>
                  <a:outerShdw blurRad="38100" dist="38100" dir="2700000" algn="tl">
                    <a:srgbClr val="000000">
                      <a:alpha val="43137"/>
                    </a:srgbClr>
                  </a:outerShdw>
                </a:effectLst>
                <a:latin typeface="-apple-system"/>
              </a:rPr>
              <a:t>Safari</a:t>
            </a:r>
            <a:r>
              <a:rPr lang="en-US" sz="1700" b="0" i="0">
                <a:effectLst/>
                <a:latin typeface="-apple-system"/>
              </a:rPr>
              <a:t>, </a:t>
            </a:r>
            <a:r>
              <a:rPr lang="en-US" sz="1700">
                <a:effectLst>
                  <a:outerShdw blurRad="38100" dist="38100" dir="2700000" algn="tl">
                    <a:srgbClr val="000000">
                      <a:alpha val="43137"/>
                    </a:srgbClr>
                  </a:outerShdw>
                </a:effectLst>
                <a:latin typeface="-apple-system"/>
              </a:rPr>
              <a:t>Microsoft Edge</a:t>
            </a:r>
            <a:r>
              <a:rPr lang="en-US" sz="1700" b="0" i="0">
                <a:effectLst>
                  <a:outerShdw blurRad="38100" dist="38100" dir="2700000" algn="tl">
                    <a:srgbClr val="000000">
                      <a:alpha val="43137"/>
                    </a:srgbClr>
                  </a:outerShdw>
                </a:effectLst>
                <a:latin typeface="-apple-system"/>
              </a:rPr>
              <a:t> </a:t>
            </a:r>
            <a:r>
              <a:rPr lang="en-US" sz="1700" b="0" i="0">
                <a:effectLst/>
                <a:latin typeface="-apple-system"/>
              </a:rPr>
              <a:t>and </a:t>
            </a:r>
            <a:r>
              <a:rPr lang="en-US" sz="1700">
                <a:effectLst>
                  <a:outerShdw blurRad="38100" dist="38100" dir="2700000" algn="tl">
                    <a:srgbClr val="000000">
                      <a:alpha val="43137"/>
                    </a:srgbClr>
                  </a:outerShdw>
                </a:effectLst>
                <a:latin typeface="-apple-system"/>
              </a:rPr>
              <a:t>Opera</a:t>
            </a:r>
            <a:r>
              <a:rPr lang="en-US" sz="1700" b="0" i="0">
                <a:effectLst/>
                <a:latin typeface="-apple-system"/>
              </a:rPr>
              <a:t>.</a:t>
            </a:r>
          </a:p>
          <a:p>
            <a:pPr marL="0" indent="0">
              <a:buNone/>
            </a:pPr>
            <a:endParaRPr lang="en-US" sz="1700">
              <a:latin typeface="-apple-system"/>
            </a:endParaRPr>
          </a:p>
          <a:p>
            <a:pPr marL="0" indent="0">
              <a:buNone/>
            </a:pPr>
            <a:r>
              <a:rPr lang="es-ES" sz="1700"/>
              <a:t>https://en.m.wikipedia.org/wiki/Browser_wars</a:t>
            </a:r>
          </a:p>
        </p:txBody>
      </p:sp>
    </p:spTree>
    <p:extLst>
      <p:ext uri="{BB962C8B-B14F-4D97-AF65-F5344CB8AC3E}">
        <p14:creationId xmlns:p14="http://schemas.microsoft.com/office/powerpoint/2010/main" val="31256907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4831084" y="1788998"/>
            <a:ext cx="2330874" cy="823944"/>
          </a:xfrm>
          <a:prstGeom prst="rect">
            <a:avLst/>
          </a:prstGeom>
        </p:spPr>
        <p:txBody>
          <a:bodyPr vert="horz" wrap="square" lIns="0" tIns="15875" rIns="0" bIns="0" rtlCol="0">
            <a:spAutoFit/>
          </a:bodyPr>
          <a:lstStyle/>
          <a:p>
            <a:pPr marL="15119">
              <a:spcBef>
                <a:spcPts val="125"/>
              </a:spcBef>
            </a:pPr>
            <a:r>
              <a:rPr sz="5250" dirty="0">
                <a:latin typeface="Times New Roman"/>
                <a:cs typeface="Times New Roman"/>
              </a:rPr>
              <a:t>AJAX</a:t>
            </a:r>
            <a:r>
              <a:rPr sz="5250" spc="-125" dirty="0">
                <a:latin typeface="Times New Roman"/>
                <a:cs typeface="Times New Roman"/>
              </a:rPr>
              <a:t> </a:t>
            </a:r>
            <a:r>
              <a:rPr sz="5250" dirty="0">
                <a:latin typeface="Times New Roman"/>
                <a:cs typeface="Times New Roman"/>
              </a:rPr>
              <a:t>:</a:t>
            </a:r>
          </a:p>
        </p:txBody>
      </p:sp>
      <p:sp>
        <p:nvSpPr>
          <p:cNvPr id="17" name="object 17"/>
          <p:cNvSpPr txBox="1"/>
          <p:nvPr/>
        </p:nvSpPr>
        <p:spPr>
          <a:xfrm>
            <a:off x="1445298" y="3130423"/>
            <a:ext cx="9099127" cy="1631857"/>
          </a:xfrm>
          <a:prstGeom prst="rect">
            <a:avLst/>
          </a:prstGeom>
        </p:spPr>
        <p:txBody>
          <a:bodyPr vert="horz" wrap="square" lIns="0" tIns="15875" rIns="0" bIns="0" rtlCol="0">
            <a:spAutoFit/>
          </a:bodyPr>
          <a:lstStyle/>
          <a:p>
            <a:pPr marL="3322120" marR="6048" indent="-3307757">
              <a:spcBef>
                <a:spcPts val="125"/>
              </a:spcBef>
            </a:pPr>
            <a:r>
              <a:rPr sz="5250" dirty="0">
                <a:solidFill>
                  <a:srgbClr val="FF0000"/>
                </a:solidFill>
                <a:latin typeface="Times New Roman"/>
                <a:cs typeface="Times New Roman"/>
              </a:rPr>
              <a:t>A</a:t>
            </a:r>
            <a:r>
              <a:rPr sz="5250" dirty="0">
                <a:latin typeface="Times New Roman"/>
                <a:cs typeface="Times New Roman"/>
              </a:rPr>
              <a:t>synchronous </a:t>
            </a:r>
            <a:r>
              <a:rPr sz="5250" dirty="0">
                <a:solidFill>
                  <a:srgbClr val="FF0000"/>
                </a:solidFill>
                <a:latin typeface="Times New Roman"/>
                <a:cs typeface="Times New Roman"/>
              </a:rPr>
              <a:t>J</a:t>
            </a:r>
            <a:r>
              <a:rPr sz="5250" dirty="0">
                <a:latin typeface="Times New Roman"/>
                <a:cs typeface="Times New Roman"/>
              </a:rPr>
              <a:t>avaScript</a:t>
            </a:r>
            <a:r>
              <a:rPr sz="5250" spc="-167" dirty="0">
                <a:latin typeface="Times New Roman"/>
                <a:cs typeface="Times New Roman"/>
              </a:rPr>
              <a:t> </a:t>
            </a:r>
            <a:r>
              <a:rPr sz="5250" spc="6" dirty="0">
                <a:solidFill>
                  <a:srgbClr val="FF0000"/>
                </a:solidFill>
                <a:latin typeface="Times New Roman"/>
                <a:cs typeface="Times New Roman"/>
              </a:rPr>
              <a:t>A</a:t>
            </a:r>
            <a:r>
              <a:rPr sz="5250" spc="6" dirty="0">
                <a:latin typeface="Times New Roman"/>
                <a:cs typeface="Times New Roman"/>
              </a:rPr>
              <a:t>nd  </a:t>
            </a:r>
            <a:r>
              <a:rPr sz="5250" spc="-6" dirty="0">
                <a:solidFill>
                  <a:srgbClr val="FF0000"/>
                </a:solidFill>
                <a:latin typeface="Times New Roman"/>
                <a:cs typeface="Times New Roman"/>
              </a:rPr>
              <a:t>X</a:t>
            </a:r>
            <a:r>
              <a:rPr sz="5250" spc="-6" dirty="0">
                <a:latin typeface="Times New Roman"/>
                <a:cs typeface="Times New Roman"/>
              </a:rPr>
              <a:t>ML</a:t>
            </a:r>
            <a:endParaRPr sz="5250" dirty="0">
              <a:latin typeface="Times New Roman"/>
              <a:cs typeface="Times New Roman"/>
            </a:endParaRPr>
          </a:p>
        </p:txBody>
      </p:sp>
      <p:pic>
        <p:nvPicPr>
          <p:cNvPr id="18" name="Picture 9" descr="DesarrolloLibre | ¿Cómo usar y configurar un ajax con jQuery?"/>
          <p:cNvPicPr>
            <a:picLocks noChangeAspect="1" noChangeArrowheads="1"/>
          </p:cNvPicPr>
          <p:nvPr/>
        </p:nvPicPr>
        <p:blipFill>
          <a:blip r:embed="rId2" cstate="print"/>
          <a:srcRect/>
          <a:stretch>
            <a:fillRect/>
          </a:stretch>
        </p:blipFill>
        <p:spPr bwMode="auto">
          <a:xfrm>
            <a:off x="8360119" y="4321938"/>
            <a:ext cx="3222281" cy="2303707"/>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ctrTitle"/>
          </p:nvPr>
        </p:nvSpPr>
        <p:spPr>
          <a:xfrm>
            <a:off x="4485639" y="1299831"/>
            <a:ext cx="3427307" cy="847027"/>
          </a:xfrm>
          <a:prstGeom prst="rect">
            <a:avLst/>
          </a:prstGeom>
        </p:spPr>
        <p:txBody>
          <a:bodyPr vert="horz" wrap="square" lIns="0" tIns="15875" rIns="0" bIns="0" rtlCol="0" anchor="b">
            <a:spAutoFit/>
          </a:bodyPr>
          <a:lstStyle/>
          <a:p>
            <a:pPr marL="15119">
              <a:spcBef>
                <a:spcPts val="125"/>
              </a:spcBef>
            </a:pPr>
            <a:r>
              <a:rPr lang="en-GB" dirty="0">
                <a:solidFill>
                  <a:srgbClr val="000000"/>
                </a:solidFill>
              </a:rPr>
              <a:t>ANTES</a:t>
            </a:r>
            <a:endParaRPr dirty="0"/>
          </a:p>
        </p:txBody>
      </p:sp>
      <p:grpSp>
        <p:nvGrpSpPr>
          <p:cNvPr id="17" name="object 17"/>
          <p:cNvGrpSpPr/>
          <p:nvPr/>
        </p:nvGrpSpPr>
        <p:grpSpPr>
          <a:xfrm>
            <a:off x="1623945" y="2362200"/>
            <a:ext cx="9056794" cy="3886200"/>
            <a:chOff x="1217955" y="2362200"/>
            <a:chExt cx="6792595" cy="3886200"/>
          </a:xfrm>
        </p:grpSpPr>
        <p:sp>
          <p:nvSpPr>
            <p:cNvPr id="18" name="object 18"/>
            <p:cNvSpPr/>
            <p:nvPr/>
          </p:nvSpPr>
          <p:spPr>
            <a:xfrm>
              <a:off x="1371600" y="2362200"/>
              <a:ext cx="6638925" cy="3886200"/>
            </a:xfrm>
            <a:prstGeom prst="rect">
              <a:avLst/>
            </a:prstGeom>
            <a:blipFill>
              <a:blip r:embed="rId2" cstate="print"/>
              <a:stretch>
                <a:fillRect/>
              </a:stretch>
            </a:blipFill>
          </p:spPr>
          <p:txBody>
            <a:bodyPr wrap="square" lIns="0" tIns="0" rIns="0" bIns="0" rtlCol="0"/>
            <a:lstStyle/>
            <a:p>
              <a:endParaRPr sz="900"/>
            </a:p>
          </p:txBody>
        </p:sp>
        <p:sp>
          <p:nvSpPr>
            <p:cNvPr id="19" name="object 19"/>
            <p:cNvSpPr/>
            <p:nvPr/>
          </p:nvSpPr>
          <p:spPr>
            <a:xfrm>
              <a:off x="1217955" y="4614926"/>
              <a:ext cx="2287270" cy="497205"/>
            </a:xfrm>
            <a:custGeom>
              <a:avLst/>
              <a:gdLst/>
              <a:ahLst/>
              <a:cxnLst/>
              <a:rect l="l" t="t" r="r" b="b"/>
              <a:pathLst>
                <a:path w="2287270" h="497204">
                  <a:moveTo>
                    <a:pt x="2250532" y="34089"/>
                  </a:moveTo>
                  <a:lnTo>
                    <a:pt x="0" y="484250"/>
                  </a:lnTo>
                  <a:lnTo>
                    <a:pt x="2489" y="496697"/>
                  </a:lnTo>
                  <a:lnTo>
                    <a:pt x="2253234" y="46502"/>
                  </a:lnTo>
                  <a:lnTo>
                    <a:pt x="2262566" y="38229"/>
                  </a:lnTo>
                  <a:lnTo>
                    <a:pt x="2250532" y="34089"/>
                  </a:lnTo>
                  <a:close/>
                </a:path>
                <a:path w="2287270" h="497204">
                  <a:moveTo>
                    <a:pt x="2276130" y="29463"/>
                  </a:moveTo>
                  <a:lnTo>
                    <a:pt x="2273655" y="29463"/>
                  </a:lnTo>
                  <a:lnTo>
                    <a:pt x="2276195" y="41910"/>
                  </a:lnTo>
                  <a:lnTo>
                    <a:pt x="2253234" y="46502"/>
                  </a:lnTo>
                  <a:lnTo>
                    <a:pt x="2204694" y="89535"/>
                  </a:lnTo>
                  <a:lnTo>
                    <a:pt x="2202027" y="91821"/>
                  </a:lnTo>
                  <a:lnTo>
                    <a:pt x="2201773" y="95885"/>
                  </a:lnTo>
                  <a:lnTo>
                    <a:pt x="2204186" y="98425"/>
                  </a:lnTo>
                  <a:lnTo>
                    <a:pt x="2206472" y="101092"/>
                  </a:lnTo>
                  <a:lnTo>
                    <a:pt x="2210536" y="101346"/>
                  </a:lnTo>
                  <a:lnTo>
                    <a:pt x="2213076" y="99060"/>
                  </a:lnTo>
                  <a:lnTo>
                    <a:pt x="2287244" y="33274"/>
                  </a:lnTo>
                  <a:lnTo>
                    <a:pt x="2276130" y="29463"/>
                  </a:lnTo>
                  <a:close/>
                </a:path>
                <a:path w="2287270" h="497204">
                  <a:moveTo>
                    <a:pt x="2262566" y="38229"/>
                  </a:moveTo>
                  <a:lnTo>
                    <a:pt x="2253234" y="46502"/>
                  </a:lnTo>
                  <a:lnTo>
                    <a:pt x="2276195" y="41910"/>
                  </a:lnTo>
                  <a:lnTo>
                    <a:pt x="2276169" y="41782"/>
                  </a:lnTo>
                  <a:lnTo>
                    <a:pt x="2272893" y="41782"/>
                  </a:lnTo>
                  <a:lnTo>
                    <a:pt x="2262566" y="38229"/>
                  </a:lnTo>
                  <a:close/>
                </a:path>
                <a:path w="2287270" h="497204">
                  <a:moveTo>
                    <a:pt x="2270734" y="30987"/>
                  </a:moveTo>
                  <a:lnTo>
                    <a:pt x="2262566" y="38229"/>
                  </a:lnTo>
                  <a:lnTo>
                    <a:pt x="2272893" y="41782"/>
                  </a:lnTo>
                  <a:lnTo>
                    <a:pt x="2270734" y="30987"/>
                  </a:lnTo>
                  <a:close/>
                </a:path>
                <a:path w="2287270" h="497204">
                  <a:moveTo>
                    <a:pt x="2273966" y="30987"/>
                  </a:moveTo>
                  <a:lnTo>
                    <a:pt x="2270734" y="30987"/>
                  </a:lnTo>
                  <a:lnTo>
                    <a:pt x="2272893" y="41782"/>
                  </a:lnTo>
                  <a:lnTo>
                    <a:pt x="2276169" y="41782"/>
                  </a:lnTo>
                  <a:lnTo>
                    <a:pt x="2273966" y="30987"/>
                  </a:lnTo>
                  <a:close/>
                </a:path>
                <a:path w="2287270" h="497204">
                  <a:moveTo>
                    <a:pt x="2273655" y="29463"/>
                  </a:moveTo>
                  <a:lnTo>
                    <a:pt x="2250532" y="34089"/>
                  </a:lnTo>
                  <a:lnTo>
                    <a:pt x="2262566" y="38229"/>
                  </a:lnTo>
                  <a:lnTo>
                    <a:pt x="2270734" y="30987"/>
                  </a:lnTo>
                  <a:lnTo>
                    <a:pt x="2273966" y="30987"/>
                  </a:lnTo>
                  <a:lnTo>
                    <a:pt x="2273655" y="29463"/>
                  </a:lnTo>
                  <a:close/>
                </a:path>
                <a:path w="2287270" h="497204">
                  <a:moveTo>
                    <a:pt x="2190216" y="0"/>
                  </a:moveTo>
                  <a:lnTo>
                    <a:pt x="2186660" y="1778"/>
                  </a:lnTo>
                  <a:lnTo>
                    <a:pt x="2184374" y="8381"/>
                  </a:lnTo>
                  <a:lnTo>
                    <a:pt x="2186152" y="11937"/>
                  </a:lnTo>
                  <a:lnTo>
                    <a:pt x="2250532" y="34089"/>
                  </a:lnTo>
                  <a:lnTo>
                    <a:pt x="2273655" y="29463"/>
                  </a:lnTo>
                  <a:lnTo>
                    <a:pt x="2276130" y="29463"/>
                  </a:lnTo>
                  <a:lnTo>
                    <a:pt x="2190216" y="0"/>
                  </a:lnTo>
                  <a:close/>
                </a:path>
              </a:pathLst>
            </a:custGeom>
            <a:solidFill>
              <a:srgbClr val="000000"/>
            </a:solidFill>
          </p:spPr>
          <p:txBody>
            <a:bodyPr wrap="square" lIns="0" tIns="0" rIns="0" bIns="0" rtlCol="0"/>
            <a:lstStyle/>
            <a:p>
              <a:endParaRPr sz="900"/>
            </a:p>
          </p:txBody>
        </p:sp>
      </p:grpSp>
      <p:sp>
        <p:nvSpPr>
          <p:cNvPr id="20" name="object 20"/>
          <p:cNvSpPr txBox="1"/>
          <p:nvPr/>
        </p:nvSpPr>
        <p:spPr>
          <a:xfrm>
            <a:off x="508000" y="4800601"/>
            <a:ext cx="1117600" cy="708279"/>
          </a:xfrm>
          <a:prstGeom prst="rect">
            <a:avLst/>
          </a:prstGeom>
          <a:solidFill>
            <a:srgbClr val="DDDDDD"/>
          </a:solidFill>
          <a:ln w="12700">
            <a:solidFill>
              <a:srgbClr val="000000"/>
            </a:solidFill>
          </a:ln>
        </p:spPr>
        <p:txBody>
          <a:bodyPr vert="horz" wrap="square" lIns="0" tIns="46109" rIns="0" bIns="0" rtlCol="0">
            <a:spAutoFit/>
          </a:bodyPr>
          <a:lstStyle/>
          <a:p>
            <a:pPr marL="126989" marR="119431" indent="74077">
              <a:spcBef>
                <a:spcPts val="363"/>
              </a:spcBef>
            </a:pPr>
            <a:r>
              <a:rPr sz="2150" dirty="0">
                <a:latin typeface="Times New Roman"/>
                <a:cs typeface="Times New Roman"/>
              </a:rPr>
              <a:t>Click  Search</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3330110" y="1093564"/>
            <a:ext cx="5371254" cy="743152"/>
          </a:xfrm>
          <a:prstGeom prst="rect">
            <a:avLst/>
          </a:prstGeom>
        </p:spPr>
        <p:txBody>
          <a:bodyPr vert="horz" wrap="square" lIns="0" tIns="15875" rIns="0" bIns="0" rtlCol="0" anchor="ctr">
            <a:spAutoFit/>
          </a:bodyPr>
          <a:lstStyle/>
          <a:p>
            <a:pPr marL="15119">
              <a:spcBef>
                <a:spcPts val="125"/>
              </a:spcBef>
            </a:pPr>
            <a:r>
              <a:rPr lang="es-ES" sz="5250" dirty="0">
                <a:solidFill>
                  <a:srgbClr val="000000"/>
                </a:solidFill>
              </a:rPr>
              <a:t>RESULT</a:t>
            </a:r>
            <a:r>
              <a:rPr sz="5250" dirty="0">
                <a:solidFill>
                  <a:srgbClr val="000000"/>
                </a:solidFill>
              </a:rPr>
              <a:t>:</a:t>
            </a:r>
            <a:endParaRPr sz="5250" dirty="0"/>
          </a:p>
        </p:txBody>
      </p:sp>
      <p:sp>
        <p:nvSpPr>
          <p:cNvPr id="17" name="object 17"/>
          <p:cNvSpPr/>
          <p:nvPr/>
        </p:nvSpPr>
        <p:spPr>
          <a:xfrm>
            <a:off x="1828800" y="2133600"/>
            <a:ext cx="8839200" cy="4286250"/>
          </a:xfrm>
          <a:prstGeom prst="rect">
            <a:avLst/>
          </a:prstGeom>
          <a:blipFill>
            <a:blip r:embed="rId2" cstate="print"/>
            <a:stretch>
              <a:fillRect/>
            </a:stretch>
          </a:blipFill>
        </p:spPr>
        <p:txBody>
          <a:bodyPr wrap="square" lIns="0" tIns="0" rIns="0" bIns="0" rtlCol="0"/>
          <a:lstStyle/>
          <a:p>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But latency is reducing drastically with </a:t>
            </a:r>
            <a:r>
              <a:rPr lang="en-US" sz="3600" dirty="0">
                <a:ea typeface="+mn-lt"/>
                <a:cs typeface="+mn-lt"/>
              </a:rPr>
              <a:t>optical fiber</a:t>
            </a:r>
            <a:r>
              <a:rPr lang="en-US" sz="3600" dirty="0">
                <a:latin typeface="Calibri"/>
                <a:ea typeface="Calibri"/>
                <a:cs typeface="Calibri"/>
              </a:rPr>
              <a:t> </a:t>
            </a:r>
            <a:r>
              <a:rPr lang="en-US" sz="3600" dirty="0">
                <a:latin typeface="+mj-lt"/>
                <a:ea typeface="+mj-ea"/>
                <a:cs typeface="+mj-cs"/>
              </a:rPr>
              <a:t>... </a:t>
            </a:r>
            <a:endParaRPr lang="en-US" sz="3600" dirty="0">
              <a:latin typeface="Calibri Light"/>
              <a:ea typeface="+mj-ea"/>
              <a:cs typeface="Calibri Light"/>
            </a:endParaRPr>
          </a:p>
        </p:txBody>
      </p:sp>
      <p:sp>
        <p:nvSpPr>
          <p:cNvPr id="3" name="CuadroTexto 2">
            <a:extLst>
              <a:ext uri="{FF2B5EF4-FFF2-40B4-BE49-F238E27FC236}">
                <a16:creationId xmlns:a16="http://schemas.microsoft.com/office/drawing/2014/main" id="{0753B39B-C8E3-C179-B33E-6C913AD2F3DB}"/>
              </a:ext>
            </a:extLst>
          </p:cNvPr>
          <p:cNvSpPr txBox="1"/>
          <p:nvPr/>
        </p:nvSpPr>
        <p:spPr>
          <a:xfrm>
            <a:off x="1182445" y="1680762"/>
            <a:ext cx="6089944" cy="439398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4000">
                <a:latin typeface="Calibri Light"/>
                <a:cs typeface="Calibri Light"/>
              </a:rPr>
              <a:t>Hard disk and CPU "outside" of my computer</a:t>
            </a:r>
            <a:endParaRPr lang="en-US" sz="4000">
              <a:cs typeface="Calibri"/>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6" descr="A picture containing text, electronics, light, computer&#10;&#10;Description automatically generated">
            <a:extLst>
              <a:ext uri="{FF2B5EF4-FFF2-40B4-BE49-F238E27FC236}">
                <a16:creationId xmlns:a16="http://schemas.microsoft.com/office/drawing/2014/main" id="{87DA9091-D1AB-581E-7C47-3A8005E2A9C2}"/>
              </a:ext>
            </a:extLst>
          </p:cNvPr>
          <p:cNvPicPr>
            <a:picLocks noChangeAspect="1"/>
          </p:cNvPicPr>
          <p:nvPr/>
        </p:nvPicPr>
        <p:blipFill>
          <a:blip r:embed="rId2"/>
          <a:stretch>
            <a:fillRect/>
          </a:stretch>
        </p:blipFill>
        <p:spPr>
          <a:xfrm>
            <a:off x="2928257" y="2984382"/>
            <a:ext cx="7338526" cy="3338521"/>
          </a:xfrm>
          <a:prstGeom prst="rect">
            <a:avLst/>
          </a:prstGeom>
        </p:spPr>
      </p:pic>
    </p:spTree>
    <p:extLst>
      <p:ext uri="{BB962C8B-B14F-4D97-AF65-F5344CB8AC3E}">
        <p14:creationId xmlns:p14="http://schemas.microsoft.com/office/powerpoint/2010/main" val="3079574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a:spLocks noGrp="1"/>
          </p:cNvSpPr>
          <p:nvPr>
            <p:ph type="title"/>
          </p:nvPr>
        </p:nvSpPr>
        <p:spPr>
          <a:xfrm>
            <a:off x="2895604" y="1322161"/>
            <a:ext cx="5957455" cy="743152"/>
          </a:xfrm>
          <a:prstGeom prst="rect">
            <a:avLst/>
          </a:prstGeom>
        </p:spPr>
        <p:txBody>
          <a:bodyPr vert="horz" wrap="square" lIns="0" tIns="15875" rIns="0" bIns="0" rtlCol="0" anchor="ctr">
            <a:spAutoFit/>
          </a:bodyPr>
          <a:lstStyle/>
          <a:p>
            <a:pPr marL="15119">
              <a:spcBef>
                <a:spcPts val="125"/>
              </a:spcBef>
            </a:pPr>
            <a:r>
              <a:rPr lang="en-GB" sz="5250" dirty="0">
                <a:solidFill>
                  <a:srgbClr val="000000"/>
                </a:solidFill>
              </a:rPr>
              <a:t>Nowadays</a:t>
            </a:r>
            <a:r>
              <a:rPr sz="5250" dirty="0">
                <a:solidFill>
                  <a:srgbClr val="000000"/>
                </a:solidFill>
              </a:rPr>
              <a:t>:</a:t>
            </a:r>
            <a:endParaRPr sz="5250" dirty="0"/>
          </a:p>
        </p:txBody>
      </p:sp>
      <p:grpSp>
        <p:nvGrpSpPr>
          <p:cNvPr id="17" name="object 17"/>
          <p:cNvGrpSpPr/>
          <p:nvPr/>
        </p:nvGrpSpPr>
        <p:grpSpPr>
          <a:xfrm>
            <a:off x="1828805" y="685791"/>
            <a:ext cx="9239674" cy="5487035"/>
            <a:chOff x="1371600" y="685787"/>
            <a:chExt cx="6929755" cy="5487035"/>
          </a:xfrm>
        </p:grpSpPr>
        <p:sp>
          <p:nvSpPr>
            <p:cNvPr id="18" name="object 18"/>
            <p:cNvSpPr/>
            <p:nvPr/>
          </p:nvSpPr>
          <p:spPr>
            <a:xfrm>
              <a:off x="1371600" y="2514599"/>
              <a:ext cx="6591300" cy="3657600"/>
            </a:xfrm>
            <a:prstGeom prst="rect">
              <a:avLst/>
            </a:prstGeom>
            <a:blipFill>
              <a:blip r:embed="rId2" cstate="print"/>
              <a:stretch>
                <a:fillRect/>
              </a:stretch>
            </a:blipFill>
          </p:spPr>
          <p:txBody>
            <a:bodyPr wrap="square" lIns="0" tIns="0" rIns="0" bIns="0" rtlCol="0"/>
            <a:lstStyle/>
            <a:p>
              <a:endParaRPr sz="900"/>
            </a:p>
          </p:txBody>
        </p:sp>
        <p:sp>
          <p:nvSpPr>
            <p:cNvPr id="19" name="object 19"/>
            <p:cNvSpPr/>
            <p:nvPr/>
          </p:nvSpPr>
          <p:spPr>
            <a:xfrm>
              <a:off x="7080425" y="1996224"/>
              <a:ext cx="628015" cy="487045"/>
            </a:xfrm>
            <a:custGeom>
              <a:avLst/>
              <a:gdLst/>
              <a:ahLst/>
              <a:cxnLst/>
              <a:rect l="l" t="t" r="r" b="b"/>
              <a:pathLst>
                <a:path w="628015" h="487044">
                  <a:moveTo>
                    <a:pt x="627683" y="0"/>
                  </a:moveTo>
                  <a:lnTo>
                    <a:pt x="0" y="0"/>
                  </a:lnTo>
                  <a:lnTo>
                    <a:pt x="0" y="486535"/>
                  </a:lnTo>
                  <a:lnTo>
                    <a:pt x="627683" y="486535"/>
                  </a:lnTo>
                  <a:lnTo>
                    <a:pt x="627683" y="0"/>
                  </a:lnTo>
                  <a:close/>
                </a:path>
              </a:pathLst>
            </a:custGeom>
            <a:solidFill>
              <a:srgbClr val="8BC53E"/>
            </a:solidFill>
          </p:spPr>
          <p:txBody>
            <a:bodyPr wrap="square" lIns="0" tIns="0" rIns="0" bIns="0" rtlCol="0"/>
            <a:lstStyle/>
            <a:p>
              <a:endParaRPr sz="900"/>
            </a:p>
          </p:txBody>
        </p:sp>
        <p:sp>
          <p:nvSpPr>
            <p:cNvPr id="20" name="object 20"/>
            <p:cNvSpPr/>
            <p:nvPr/>
          </p:nvSpPr>
          <p:spPr>
            <a:xfrm>
              <a:off x="6963133" y="950031"/>
              <a:ext cx="887730" cy="588645"/>
            </a:xfrm>
            <a:custGeom>
              <a:avLst/>
              <a:gdLst/>
              <a:ahLst/>
              <a:cxnLst/>
              <a:rect l="l" t="t" r="r" b="b"/>
              <a:pathLst>
                <a:path w="887729" h="588644">
                  <a:moveTo>
                    <a:pt x="526235" y="0"/>
                  </a:moveTo>
                  <a:lnTo>
                    <a:pt x="440642" y="6327"/>
                  </a:lnTo>
                  <a:lnTo>
                    <a:pt x="393088" y="12655"/>
                  </a:lnTo>
                  <a:lnTo>
                    <a:pt x="348710" y="22273"/>
                  </a:lnTo>
                  <a:lnTo>
                    <a:pt x="266281" y="47710"/>
                  </a:lnTo>
                  <a:lnTo>
                    <a:pt x="190204" y="85803"/>
                  </a:lnTo>
                  <a:lnTo>
                    <a:pt x="155329" y="104913"/>
                  </a:lnTo>
                  <a:lnTo>
                    <a:pt x="98272" y="152623"/>
                  </a:lnTo>
                  <a:lnTo>
                    <a:pt x="50717" y="203498"/>
                  </a:lnTo>
                  <a:lnTo>
                    <a:pt x="19019" y="257536"/>
                  </a:lnTo>
                  <a:lnTo>
                    <a:pt x="3163" y="314789"/>
                  </a:lnTo>
                  <a:lnTo>
                    <a:pt x="0" y="346592"/>
                  </a:lnTo>
                  <a:lnTo>
                    <a:pt x="3163" y="375206"/>
                  </a:lnTo>
                  <a:lnTo>
                    <a:pt x="22182" y="429270"/>
                  </a:lnTo>
                  <a:lnTo>
                    <a:pt x="57057" y="476968"/>
                  </a:lnTo>
                  <a:lnTo>
                    <a:pt x="107775" y="518313"/>
                  </a:lnTo>
                  <a:lnTo>
                    <a:pt x="168009" y="550116"/>
                  </a:lnTo>
                  <a:lnTo>
                    <a:pt x="240922" y="572377"/>
                  </a:lnTo>
                  <a:lnTo>
                    <a:pt x="278960" y="578730"/>
                  </a:lnTo>
                  <a:lnTo>
                    <a:pt x="320175" y="585095"/>
                  </a:lnTo>
                  <a:lnTo>
                    <a:pt x="361389" y="588272"/>
                  </a:lnTo>
                  <a:lnTo>
                    <a:pt x="450158" y="581906"/>
                  </a:lnTo>
                  <a:lnTo>
                    <a:pt x="494536" y="575553"/>
                  </a:lnTo>
                  <a:lnTo>
                    <a:pt x="538915" y="566011"/>
                  </a:lnTo>
                  <a:lnTo>
                    <a:pt x="583305" y="553292"/>
                  </a:lnTo>
                  <a:lnTo>
                    <a:pt x="624507" y="540574"/>
                  </a:lnTo>
                  <a:lnTo>
                    <a:pt x="662558" y="521489"/>
                  </a:lnTo>
                  <a:lnTo>
                    <a:pt x="732295" y="483333"/>
                  </a:lnTo>
                  <a:lnTo>
                    <a:pt x="763994" y="461073"/>
                  </a:lnTo>
                  <a:lnTo>
                    <a:pt x="792529" y="435635"/>
                  </a:lnTo>
                  <a:lnTo>
                    <a:pt x="836907" y="384748"/>
                  </a:lnTo>
                  <a:lnTo>
                    <a:pt x="868618" y="330697"/>
                  </a:lnTo>
                  <a:lnTo>
                    <a:pt x="884461" y="273457"/>
                  </a:lnTo>
                  <a:lnTo>
                    <a:pt x="887638" y="241590"/>
                  </a:lnTo>
                  <a:lnTo>
                    <a:pt x="884461" y="212989"/>
                  </a:lnTo>
                  <a:lnTo>
                    <a:pt x="865442" y="158951"/>
                  </a:lnTo>
                  <a:lnTo>
                    <a:pt x="830567" y="111240"/>
                  </a:lnTo>
                  <a:lnTo>
                    <a:pt x="779850" y="69984"/>
                  </a:lnTo>
                  <a:lnTo>
                    <a:pt x="719616" y="38092"/>
                  </a:lnTo>
                  <a:lnTo>
                    <a:pt x="649879" y="15819"/>
                  </a:lnTo>
                  <a:lnTo>
                    <a:pt x="608664" y="9491"/>
                  </a:lnTo>
                  <a:lnTo>
                    <a:pt x="570613" y="3163"/>
                  </a:lnTo>
                  <a:lnTo>
                    <a:pt x="526235" y="0"/>
                  </a:lnTo>
                  <a:close/>
                </a:path>
              </a:pathLst>
            </a:custGeom>
            <a:solidFill>
              <a:srgbClr val="000000"/>
            </a:solidFill>
          </p:spPr>
          <p:txBody>
            <a:bodyPr wrap="square" lIns="0" tIns="0" rIns="0" bIns="0" rtlCol="0"/>
            <a:lstStyle/>
            <a:p>
              <a:endParaRPr sz="900"/>
            </a:p>
          </p:txBody>
        </p:sp>
        <p:sp>
          <p:nvSpPr>
            <p:cNvPr id="21" name="object 21"/>
            <p:cNvSpPr/>
            <p:nvPr/>
          </p:nvSpPr>
          <p:spPr>
            <a:xfrm>
              <a:off x="7311844" y="1083545"/>
              <a:ext cx="148989" cy="190817"/>
            </a:xfrm>
            <a:prstGeom prst="rect">
              <a:avLst/>
            </a:prstGeom>
            <a:blipFill>
              <a:blip r:embed="rId3" cstate="print"/>
              <a:stretch>
                <a:fillRect/>
              </a:stretch>
            </a:blipFill>
          </p:spPr>
          <p:txBody>
            <a:bodyPr wrap="square" lIns="0" tIns="0" rIns="0" bIns="0" rtlCol="0"/>
            <a:lstStyle/>
            <a:p>
              <a:endParaRPr sz="900"/>
            </a:p>
          </p:txBody>
        </p:sp>
        <p:sp>
          <p:nvSpPr>
            <p:cNvPr id="22" name="object 22"/>
            <p:cNvSpPr/>
            <p:nvPr/>
          </p:nvSpPr>
          <p:spPr>
            <a:xfrm>
              <a:off x="7628856" y="1070890"/>
              <a:ext cx="117291" cy="149409"/>
            </a:xfrm>
            <a:prstGeom prst="rect">
              <a:avLst/>
            </a:prstGeom>
            <a:blipFill>
              <a:blip r:embed="rId4" cstate="print"/>
              <a:stretch>
                <a:fillRect/>
              </a:stretch>
            </a:blipFill>
          </p:spPr>
          <p:txBody>
            <a:bodyPr wrap="square" lIns="0" tIns="0" rIns="0" bIns="0" rtlCol="0"/>
            <a:lstStyle/>
            <a:p>
              <a:endParaRPr sz="900"/>
            </a:p>
          </p:txBody>
        </p:sp>
        <p:sp>
          <p:nvSpPr>
            <p:cNvPr id="23" name="object 23"/>
            <p:cNvSpPr/>
            <p:nvPr/>
          </p:nvSpPr>
          <p:spPr>
            <a:xfrm>
              <a:off x="6782422" y="1010399"/>
              <a:ext cx="1274445" cy="1237615"/>
            </a:xfrm>
            <a:custGeom>
              <a:avLst/>
              <a:gdLst/>
              <a:ahLst/>
              <a:cxnLst/>
              <a:rect l="l" t="t" r="r" b="b"/>
              <a:pathLst>
                <a:path w="1274445" h="1237614">
                  <a:moveTo>
                    <a:pt x="1274406" y="982649"/>
                  </a:moveTo>
                  <a:lnTo>
                    <a:pt x="1261706" y="979462"/>
                  </a:lnTo>
                  <a:lnTo>
                    <a:pt x="1236357" y="969924"/>
                  </a:lnTo>
                  <a:lnTo>
                    <a:pt x="1220508" y="966749"/>
                  </a:lnTo>
                  <a:lnTo>
                    <a:pt x="1198308" y="963574"/>
                  </a:lnTo>
                  <a:lnTo>
                    <a:pt x="1176121" y="963574"/>
                  </a:lnTo>
                  <a:lnTo>
                    <a:pt x="1153934" y="966749"/>
                  </a:lnTo>
                  <a:lnTo>
                    <a:pt x="1144422" y="925398"/>
                  </a:lnTo>
                  <a:lnTo>
                    <a:pt x="1128572" y="884072"/>
                  </a:lnTo>
                  <a:lnTo>
                    <a:pt x="1107859" y="839546"/>
                  </a:lnTo>
                  <a:lnTo>
                    <a:pt x="1106385" y="836371"/>
                  </a:lnTo>
                  <a:lnTo>
                    <a:pt x="1077849" y="791845"/>
                  </a:lnTo>
                  <a:lnTo>
                    <a:pt x="1039812" y="753681"/>
                  </a:lnTo>
                  <a:lnTo>
                    <a:pt x="995426" y="731431"/>
                  </a:lnTo>
                  <a:lnTo>
                    <a:pt x="970064" y="728243"/>
                  </a:lnTo>
                  <a:lnTo>
                    <a:pt x="960551" y="728243"/>
                  </a:lnTo>
                  <a:lnTo>
                    <a:pt x="998588" y="690092"/>
                  </a:lnTo>
                  <a:lnTo>
                    <a:pt x="1020787" y="655104"/>
                  </a:lnTo>
                  <a:lnTo>
                    <a:pt x="1033462" y="616953"/>
                  </a:lnTo>
                  <a:lnTo>
                    <a:pt x="1036637" y="581977"/>
                  </a:lnTo>
                  <a:lnTo>
                    <a:pt x="1033462" y="550176"/>
                  </a:lnTo>
                  <a:lnTo>
                    <a:pt x="1030287" y="524738"/>
                  </a:lnTo>
                  <a:lnTo>
                    <a:pt x="1023950" y="502475"/>
                  </a:lnTo>
                  <a:lnTo>
                    <a:pt x="1033462" y="483387"/>
                  </a:lnTo>
                  <a:lnTo>
                    <a:pt x="1039812" y="467499"/>
                  </a:lnTo>
                  <a:lnTo>
                    <a:pt x="1042974" y="454774"/>
                  </a:lnTo>
                  <a:lnTo>
                    <a:pt x="1042974" y="445236"/>
                  </a:lnTo>
                  <a:lnTo>
                    <a:pt x="1036637" y="432511"/>
                  </a:lnTo>
                  <a:lnTo>
                    <a:pt x="1030287" y="429323"/>
                  </a:lnTo>
                  <a:lnTo>
                    <a:pt x="1001776" y="429323"/>
                  </a:lnTo>
                  <a:lnTo>
                    <a:pt x="985913" y="432511"/>
                  </a:lnTo>
                  <a:lnTo>
                    <a:pt x="966889" y="435686"/>
                  </a:lnTo>
                  <a:lnTo>
                    <a:pt x="938364" y="467499"/>
                  </a:lnTo>
                  <a:lnTo>
                    <a:pt x="925677" y="489750"/>
                  </a:lnTo>
                  <a:lnTo>
                    <a:pt x="922515" y="499287"/>
                  </a:lnTo>
                  <a:lnTo>
                    <a:pt x="922515" y="505650"/>
                  </a:lnTo>
                  <a:lnTo>
                    <a:pt x="925677" y="512013"/>
                  </a:lnTo>
                  <a:lnTo>
                    <a:pt x="928852" y="515188"/>
                  </a:lnTo>
                  <a:lnTo>
                    <a:pt x="938364" y="521550"/>
                  </a:lnTo>
                  <a:lnTo>
                    <a:pt x="963714" y="521550"/>
                  </a:lnTo>
                  <a:lnTo>
                    <a:pt x="976414" y="566064"/>
                  </a:lnTo>
                  <a:lnTo>
                    <a:pt x="979576" y="601040"/>
                  </a:lnTo>
                  <a:lnTo>
                    <a:pt x="976414" y="629678"/>
                  </a:lnTo>
                  <a:lnTo>
                    <a:pt x="966889" y="651929"/>
                  </a:lnTo>
                  <a:lnTo>
                    <a:pt x="954214" y="667829"/>
                  </a:lnTo>
                  <a:lnTo>
                    <a:pt x="935202" y="677367"/>
                  </a:lnTo>
                  <a:lnTo>
                    <a:pt x="932878" y="678040"/>
                  </a:lnTo>
                  <a:lnTo>
                    <a:pt x="932878" y="735203"/>
                  </a:lnTo>
                  <a:lnTo>
                    <a:pt x="830580" y="817283"/>
                  </a:lnTo>
                  <a:lnTo>
                    <a:pt x="845286" y="749401"/>
                  </a:lnTo>
                  <a:lnTo>
                    <a:pt x="884466" y="744156"/>
                  </a:lnTo>
                  <a:lnTo>
                    <a:pt x="922515" y="737793"/>
                  </a:lnTo>
                  <a:lnTo>
                    <a:pt x="932878" y="735203"/>
                  </a:lnTo>
                  <a:lnTo>
                    <a:pt x="932878" y="678040"/>
                  </a:lnTo>
                  <a:lnTo>
                    <a:pt x="913003" y="683729"/>
                  </a:lnTo>
                  <a:lnTo>
                    <a:pt x="890803" y="686917"/>
                  </a:lnTo>
                  <a:lnTo>
                    <a:pt x="868629" y="683729"/>
                  </a:lnTo>
                  <a:lnTo>
                    <a:pt x="859751" y="682625"/>
                  </a:lnTo>
                  <a:lnTo>
                    <a:pt x="885710" y="562889"/>
                  </a:lnTo>
                  <a:lnTo>
                    <a:pt x="909840" y="451586"/>
                  </a:lnTo>
                  <a:lnTo>
                    <a:pt x="897140" y="461124"/>
                  </a:lnTo>
                  <a:lnTo>
                    <a:pt x="868629" y="480212"/>
                  </a:lnTo>
                  <a:lnTo>
                    <a:pt x="821067" y="505650"/>
                  </a:lnTo>
                  <a:lnTo>
                    <a:pt x="754494" y="534263"/>
                  </a:lnTo>
                  <a:lnTo>
                    <a:pt x="716457" y="543801"/>
                  </a:lnTo>
                  <a:lnTo>
                    <a:pt x="672071" y="553351"/>
                  </a:lnTo>
                  <a:lnTo>
                    <a:pt x="624522" y="559714"/>
                  </a:lnTo>
                  <a:lnTo>
                    <a:pt x="570636" y="562889"/>
                  </a:lnTo>
                  <a:lnTo>
                    <a:pt x="513562" y="559714"/>
                  </a:lnTo>
                  <a:lnTo>
                    <a:pt x="453326" y="550176"/>
                  </a:lnTo>
                  <a:lnTo>
                    <a:pt x="389928" y="537451"/>
                  </a:lnTo>
                  <a:lnTo>
                    <a:pt x="323354" y="515188"/>
                  </a:lnTo>
                  <a:lnTo>
                    <a:pt x="317017" y="540626"/>
                  </a:lnTo>
                  <a:lnTo>
                    <a:pt x="314337" y="567461"/>
                  </a:lnTo>
                  <a:lnTo>
                    <a:pt x="196545" y="502475"/>
                  </a:lnTo>
                  <a:lnTo>
                    <a:pt x="110959" y="448411"/>
                  </a:lnTo>
                  <a:lnTo>
                    <a:pt x="82423" y="432511"/>
                  </a:lnTo>
                  <a:lnTo>
                    <a:pt x="69748" y="422973"/>
                  </a:lnTo>
                  <a:lnTo>
                    <a:pt x="66573" y="375272"/>
                  </a:lnTo>
                  <a:lnTo>
                    <a:pt x="63398" y="330758"/>
                  </a:lnTo>
                  <a:lnTo>
                    <a:pt x="63398" y="273507"/>
                  </a:lnTo>
                  <a:lnTo>
                    <a:pt x="72910" y="187680"/>
                  </a:lnTo>
                  <a:lnTo>
                    <a:pt x="85598" y="139979"/>
                  </a:lnTo>
                  <a:lnTo>
                    <a:pt x="107784" y="104914"/>
                  </a:lnTo>
                  <a:lnTo>
                    <a:pt x="123634" y="95427"/>
                  </a:lnTo>
                  <a:lnTo>
                    <a:pt x="133146" y="101752"/>
                  </a:lnTo>
                  <a:lnTo>
                    <a:pt x="152171" y="111366"/>
                  </a:lnTo>
                  <a:lnTo>
                    <a:pt x="164846" y="114541"/>
                  </a:lnTo>
                  <a:lnTo>
                    <a:pt x="177533" y="111366"/>
                  </a:lnTo>
                  <a:lnTo>
                    <a:pt x="190207" y="104914"/>
                  </a:lnTo>
                  <a:lnTo>
                    <a:pt x="195922" y="95427"/>
                  </a:lnTo>
                  <a:lnTo>
                    <a:pt x="199720" y="89103"/>
                  </a:lnTo>
                  <a:lnTo>
                    <a:pt x="263118" y="73152"/>
                  </a:lnTo>
                  <a:lnTo>
                    <a:pt x="244106" y="28600"/>
                  </a:lnTo>
                  <a:lnTo>
                    <a:pt x="215569" y="9626"/>
                  </a:lnTo>
                  <a:lnTo>
                    <a:pt x="202882" y="3175"/>
                  </a:lnTo>
                  <a:lnTo>
                    <a:pt x="183870" y="0"/>
                  </a:lnTo>
                  <a:lnTo>
                    <a:pt x="142659" y="0"/>
                  </a:lnTo>
                  <a:lnTo>
                    <a:pt x="31699" y="98590"/>
                  </a:lnTo>
                  <a:lnTo>
                    <a:pt x="19024" y="146304"/>
                  </a:lnTo>
                  <a:lnTo>
                    <a:pt x="9512" y="200342"/>
                  </a:lnTo>
                  <a:lnTo>
                    <a:pt x="3175" y="263969"/>
                  </a:lnTo>
                  <a:lnTo>
                    <a:pt x="0" y="333933"/>
                  </a:lnTo>
                  <a:lnTo>
                    <a:pt x="0" y="368909"/>
                  </a:lnTo>
                  <a:lnTo>
                    <a:pt x="12687" y="429323"/>
                  </a:lnTo>
                  <a:lnTo>
                    <a:pt x="34874" y="483387"/>
                  </a:lnTo>
                  <a:lnTo>
                    <a:pt x="304571" y="654786"/>
                  </a:lnTo>
                  <a:lnTo>
                    <a:pt x="304330" y="658291"/>
                  </a:lnTo>
                  <a:lnTo>
                    <a:pt x="310680" y="760044"/>
                  </a:lnTo>
                  <a:lnTo>
                    <a:pt x="323354" y="814108"/>
                  </a:lnTo>
                  <a:lnTo>
                    <a:pt x="342379" y="864984"/>
                  </a:lnTo>
                  <a:lnTo>
                    <a:pt x="370916" y="909510"/>
                  </a:lnTo>
                  <a:lnTo>
                    <a:pt x="408952" y="950849"/>
                  </a:lnTo>
                  <a:lnTo>
                    <a:pt x="459663" y="979462"/>
                  </a:lnTo>
                  <a:lnTo>
                    <a:pt x="523074" y="1001725"/>
                  </a:lnTo>
                  <a:lnTo>
                    <a:pt x="602322" y="1008087"/>
                  </a:lnTo>
                  <a:lnTo>
                    <a:pt x="694258" y="1001725"/>
                  </a:lnTo>
                  <a:lnTo>
                    <a:pt x="748157" y="989012"/>
                  </a:lnTo>
                  <a:lnTo>
                    <a:pt x="805218" y="976287"/>
                  </a:lnTo>
                  <a:lnTo>
                    <a:pt x="817892" y="966749"/>
                  </a:lnTo>
                  <a:lnTo>
                    <a:pt x="859599" y="939317"/>
                  </a:lnTo>
                  <a:lnTo>
                    <a:pt x="868629" y="944486"/>
                  </a:lnTo>
                  <a:lnTo>
                    <a:pt x="916178" y="982649"/>
                  </a:lnTo>
                  <a:lnTo>
                    <a:pt x="941539" y="1017625"/>
                  </a:lnTo>
                  <a:lnTo>
                    <a:pt x="951039" y="1039888"/>
                  </a:lnTo>
                  <a:lnTo>
                    <a:pt x="963714" y="1065339"/>
                  </a:lnTo>
                  <a:lnTo>
                    <a:pt x="970064" y="1093952"/>
                  </a:lnTo>
                  <a:lnTo>
                    <a:pt x="976414" y="1125753"/>
                  </a:lnTo>
                  <a:lnTo>
                    <a:pt x="979576" y="1160729"/>
                  </a:lnTo>
                  <a:lnTo>
                    <a:pt x="979576" y="1198880"/>
                  </a:lnTo>
                  <a:lnTo>
                    <a:pt x="985913" y="1205255"/>
                  </a:lnTo>
                  <a:lnTo>
                    <a:pt x="1008113" y="1217968"/>
                  </a:lnTo>
                  <a:lnTo>
                    <a:pt x="1027125" y="1224318"/>
                  </a:lnTo>
                  <a:lnTo>
                    <a:pt x="1046149" y="1227518"/>
                  </a:lnTo>
                  <a:lnTo>
                    <a:pt x="1071511" y="1233868"/>
                  </a:lnTo>
                  <a:lnTo>
                    <a:pt x="1100035" y="1233868"/>
                  </a:lnTo>
                  <a:lnTo>
                    <a:pt x="1125397" y="1237043"/>
                  </a:lnTo>
                  <a:lnTo>
                    <a:pt x="1147597" y="1237043"/>
                  </a:lnTo>
                  <a:lnTo>
                    <a:pt x="1166609" y="1233868"/>
                  </a:lnTo>
                  <a:lnTo>
                    <a:pt x="1172959" y="1230693"/>
                  </a:lnTo>
                  <a:lnTo>
                    <a:pt x="1176121" y="1227518"/>
                  </a:lnTo>
                  <a:lnTo>
                    <a:pt x="1176121" y="1221143"/>
                  </a:lnTo>
                  <a:lnTo>
                    <a:pt x="1169784" y="1214793"/>
                  </a:lnTo>
                  <a:lnTo>
                    <a:pt x="1157097" y="1205255"/>
                  </a:lnTo>
                  <a:lnTo>
                    <a:pt x="1138085" y="1192530"/>
                  </a:lnTo>
                  <a:lnTo>
                    <a:pt x="1074686" y="1163904"/>
                  </a:lnTo>
                  <a:lnTo>
                    <a:pt x="1036637" y="1074864"/>
                  </a:lnTo>
                  <a:lnTo>
                    <a:pt x="1011275" y="1023988"/>
                  </a:lnTo>
                  <a:lnTo>
                    <a:pt x="982751" y="973112"/>
                  </a:lnTo>
                  <a:lnTo>
                    <a:pt x="954214" y="928598"/>
                  </a:lnTo>
                  <a:lnTo>
                    <a:pt x="925677" y="896785"/>
                  </a:lnTo>
                  <a:lnTo>
                    <a:pt x="925004" y="896289"/>
                  </a:lnTo>
                  <a:lnTo>
                    <a:pt x="1011275" y="839546"/>
                  </a:lnTo>
                  <a:lnTo>
                    <a:pt x="1068349" y="922223"/>
                  </a:lnTo>
                  <a:lnTo>
                    <a:pt x="1106385" y="992187"/>
                  </a:lnTo>
                  <a:lnTo>
                    <a:pt x="1122235" y="1039888"/>
                  </a:lnTo>
                  <a:lnTo>
                    <a:pt x="1122235" y="1055789"/>
                  </a:lnTo>
                  <a:lnTo>
                    <a:pt x="1153934" y="1055789"/>
                  </a:lnTo>
                  <a:lnTo>
                    <a:pt x="1172959" y="1052601"/>
                  </a:lnTo>
                  <a:lnTo>
                    <a:pt x="1198308" y="1043076"/>
                  </a:lnTo>
                  <a:lnTo>
                    <a:pt x="1223670" y="1030351"/>
                  </a:lnTo>
                  <a:lnTo>
                    <a:pt x="1249032" y="1011275"/>
                  </a:lnTo>
                  <a:lnTo>
                    <a:pt x="1274406" y="982649"/>
                  </a:lnTo>
                  <a:close/>
                </a:path>
              </a:pathLst>
            </a:custGeom>
            <a:solidFill>
              <a:srgbClr val="000000"/>
            </a:solidFill>
          </p:spPr>
          <p:txBody>
            <a:bodyPr wrap="square" lIns="0" tIns="0" rIns="0" bIns="0" rtlCol="0"/>
            <a:lstStyle/>
            <a:p>
              <a:endParaRPr sz="900"/>
            </a:p>
          </p:txBody>
        </p:sp>
        <p:sp>
          <p:nvSpPr>
            <p:cNvPr id="24" name="object 24"/>
            <p:cNvSpPr/>
            <p:nvPr/>
          </p:nvSpPr>
          <p:spPr>
            <a:xfrm>
              <a:off x="7876130" y="685787"/>
              <a:ext cx="424815" cy="429895"/>
            </a:xfrm>
            <a:custGeom>
              <a:avLst/>
              <a:gdLst/>
              <a:ahLst/>
              <a:cxnLst/>
              <a:rect l="l" t="t" r="r" b="b"/>
              <a:pathLst>
                <a:path w="424815" h="429894">
                  <a:moveTo>
                    <a:pt x="129970" y="235642"/>
                  </a:moveTo>
                  <a:lnTo>
                    <a:pt x="136310" y="327773"/>
                  </a:lnTo>
                  <a:lnTo>
                    <a:pt x="142650" y="394594"/>
                  </a:lnTo>
                  <a:lnTo>
                    <a:pt x="145826" y="429523"/>
                  </a:lnTo>
                  <a:lnTo>
                    <a:pt x="183864" y="321446"/>
                  </a:lnTo>
                  <a:lnTo>
                    <a:pt x="339194" y="321446"/>
                  </a:lnTo>
                  <a:lnTo>
                    <a:pt x="345584" y="315118"/>
                  </a:lnTo>
                  <a:lnTo>
                    <a:pt x="361402" y="302336"/>
                  </a:lnTo>
                  <a:lnTo>
                    <a:pt x="386710" y="276899"/>
                  </a:lnTo>
                  <a:lnTo>
                    <a:pt x="231444" y="276899"/>
                  </a:lnTo>
                  <a:lnTo>
                    <a:pt x="206009" y="273735"/>
                  </a:lnTo>
                  <a:lnTo>
                    <a:pt x="183864" y="267407"/>
                  </a:lnTo>
                  <a:lnTo>
                    <a:pt x="129970" y="235642"/>
                  </a:lnTo>
                  <a:close/>
                </a:path>
                <a:path w="424815" h="429894">
                  <a:moveTo>
                    <a:pt x="339194" y="321446"/>
                  </a:moveTo>
                  <a:lnTo>
                    <a:pt x="183864" y="321446"/>
                  </a:lnTo>
                  <a:lnTo>
                    <a:pt x="206009" y="330937"/>
                  </a:lnTo>
                  <a:lnTo>
                    <a:pt x="225117" y="337392"/>
                  </a:lnTo>
                  <a:lnTo>
                    <a:pt x="247262" y="343719"/>
                  </a:lnTo>
                  <a:lnTo>
                    <a:pt x="272570" y="346883"/>
                  </a:lnTo>
                  <a:lnTo>
                    <a:pt x="288514" y="343719"/>
                  </a:lnTo>
                  <a:lnTo>
                    <a:pt x="301168" y="340555"/>
                  </a:lnTo>
                  <a:lnTo>
                    <a:pt x="332804" y="327773"/>
                  </a:lnTo>
                  <a:lnTo>
                    <a:pt x="339194" y="321446"/>
                  </a:lnTo>
                  <a:close/>
                </a:path>
                <a:path w="424815" h="429894">
                  <a:moveTo>
                    <a:pt x="366499" y="67073"/>
                  </a:moveTo>
                  <a:lnTo>
                    <a:pt x="158505" y="67073"/>
                  </a:lnTo>
                  <a:lnTo>
                    <a:pt x="180701" y="70237"/>
                  </a:lnTo>
                  <a:lnTo>
                    <a:pt x="206009" y="73400"/>
                  </a:lnTo>
                  <a:lnTo>
                    <a:pt x="250425" y="86182"/>
                  </a:lnTo>
                  <a:lnTo>
                    <a:pt x="291678" y="102002"/>
                  </a:lnTo>
                  <a:lnTo>
                    <a:pt x="339257" y="140221"/>
                  </a:lnTo>
                  <a:lnTo>
                    <a:pt x="351911" y="168822"/>
                  </a:lnTo>
                  <a:lnTo>
                    <a:pt x="355075" y="181477"/>
                  </a:lnTo>
                  <a:lnTo>
                    <a:pt x="351911" y="197423"/>
                  </a:lnTo>
                  <a:lnTo>
                    <a:pt x="345584" y="213369"/>
                  </a:lnTo>
                  <a:lnTo>
                    <a:pt x="332804" y="232478"/>
                  </a:lnTo>
                  <a:lnTo>
                    <a:pt x="316986" y="245134"/>
                  </a:lnTo>
                  <a:lnTo>
                    <a:pt x="298005" y="261080"/>
                  </a:lnTo>
                  <a:lnTo>
                    <a:pt x="275860" y="270571"/>
                  </a:lnTo>
                  <a:lnTo>
                    <a:pt x="253589" y="276899"/>
                  </a:lnTo>
                  <a:lnTo>
                    <a:pt x="386710" y="276899"/>
                  </a:lnTo>
                  <a:lnTo>
                    <a:pt x="405818" y="248298"/>
                  </a:lnTo>
                  <a:lnTo>
                    <a:pt x="415309" y="232478"/>
                  </a:lnTo>
                  <a:lnTo>
                    <a:pt x="418472" y="216533"/>
                  </a:lnTo>
                  <a:lnTo>
                    <a:pt x="424799" y="200587"/>
                  </a:lnTo>
                  <a:lnTo>
                    <a:pt x="424799" y="181477"/>
                  </a:lnTo>
                  <a:lnTo>
                    <a:pt x="421636" y="152876"/>
                  </a:lnTo>
                  <a:lnTo>
                    <a:pt x="412145" y="124275"/>
                  </a:lnTo>
                  <a:lnTo>
                    <a:pt x="393037" y="95674"/>
                  </a:lnTo>
                  <a:lnTo>
                    <a:pt x="370893" y="70237"/>
                  </a:lnTo>
                  <a:lnTo>
                    <a:pt x="366499" y="67073"/>
                  </a:lnTo>
                  <a:close/>
                </a:path>
                <a:path w="424815" h="429894">
                  <a:moveTo>
                    <a:pt x="184747" y="0"/>
                  </a:moveTo>
                  <a:lnTo>
                    <a:pt x="112979" y="0"/>
                  </a:lnTo>
                  <a:lnTo>
                    <a:pt x="110951" y="252"/>
                  </a:lnTo>
                  <a:lnTo>
                    <a:pt x="66573" y="16198"/>
                  </a:lnTo>
                  <a:lnTo>
                    <a:pt x="25358" y="44799"/>
                  </a:lnTo>
                  <a:lnTo>
                    <a:pt x="0" y="83019"/>
                  </a:lnTo>
                  <a:lnTo>
                    <a:pt x="0" y="102002"/>
                  </a:lnTo>
                  <a:lnTo>
                    <a:pt x="3163" y="121111"/>
                  </a:lnTo>
                  <a:lnTo>
                    <a:pt x="12679" y="140221"/>
                  </a:lnTo>
                  <a:lnTo>
                    <a:pt x="25358" y="156040"/>
                  </a:lnTo>
                  <a:lnTo>
                    <a:pt x="44378" y="165658"/>
                  </a:lnTo>
                  <a:lnTo>
                    <a:pt x="79252" y="105165"/>
                  </a:lnTo>
                  <a:lnTo>
                    <a:pt x="69737" y="98838"/>
                  </a:lnTo>
                  <a:lnTo>
                    <a:pt x="76076" y="92510"/>
                  </a:lnTo>
                  <a:lnTo>
                    <a:pt x="95095" y="79728"/>
                  </a:lnTo>
                  <a:lnTo>
                    <a:pt x="98272" y="79728"/>
                  </a:lnTo>
                  <a:lnTo>
                    <a:pt x="110951" y="76564"/>
                  </a:lnTo>
                  <a:lnTo>
                    <a:pt x="123631" y="70237"/>
                  </a:lnTo>
                  <a:lnTo>
                    <a:pt x="158505" y="67073"/>
                  </a:lnTo>
                  <a:lnTo>
                    <a:pt x="366499" y="67073"/>
                  </a:lnTo>
                  <a:lnTo>
                    <a:pt x="348748" y="54291"/>
                  </a:lnTo>
                  <a:lnTo>
                    <a:pt x="326477" y="41636"/>
                  </a:lnTo>
                  <a:lnTo>
                    <a:pt x="275860" y="16198"/>
                  </a:lnTo>
                  <a:lnTo>
                    <a:pt x="218790" y="3416"/>
                  </a:lnTo>
                  <a:lnTo>
                    <a:pt x="187028" y="252"/>
                  </a:lnTo>
                  <a:lnTo>
                    <a:pt x="184747" y="0"/>
                  </a:lnTo>
                  <a:close/>
                </a:path>
              </a:pathLst>
            </a:custGeom>
            <a:solidFill>
              <a:srgbClr val="8BC53E"/>
            </a:solidFill>
          </p:spPr>
          <p:txBody>
            <a:bodyPr wrap="square" lIns="0" tIns="0" rIns="0" bIns="0" rtlCol="0"/>
            <a:lstStyle/>
            <a:p>
              <a:endParaRPr sz="900"/>
            </a:p>
          </p:txBody>
        </p:sp>
        <p:sp>
          <p:nvSpPr>
            <p:cNvPr id="25" name="object 25"/>
            <p:cNvSpPr/>
            <p:nvPr/>
          </p:nvSpPr>
          <p:spPr>
            <a:xfrm>
              <a:off x="7968063" y="1131256"/>
              <a:ext cx="114077" cy="114493"/>
            </a:xfrm>
            <a:prstGeom prst="rect">
              <a:avLst/>
            </a:prstGeom>
            <a:blipFill>
              <a:blip r:embed="rId5" cstate="print"/>
              <a:stretch>
                <a:fillRect/>
              </a:stretch>
            </a:blipFill>
          </p:spPr>
          <p:txBody>
            <a:bodyPr wrap="square" lIns="0" tIns="0" rIns="0" bIns="0" rtlCol="0"/>
            <a:lstStyle/>
            <a:p>
              <a:endParaRPr sz="900"/>
            </a:p>
          </p:txBody>
        </p:sp>
        <p:sp>
          <p:nvSpPr>
            <p:cNvPr id="26" name="object 26"/>
            <p:cNvSpPr/>
            <p:nvPr/>
          </p:nvSpPr>
          <p:spPr>
            <a:xfrm>
              <a:off x="7898314" y="768806"/>
              <a:ext cx="101448" cy="98458"/>
            </a:xfrm>
            <a:prstGeom prst="rect">
              <a:avLst/>
            </a:prstGeom>
            <a:blipFill>
              <a:blip r:embed="rId6" cstate="print"/>
              <a:stretch>
                <a:fillRect/>
              </a:stretch>
            </a:blipFill>
          </p:spPr>
          <p:txBody>
            <a:bodyPr wrap="square" lIns="0" tIns="0" rIns="0" bIns="0" rtlCol="0"/>
            <a:lstStyle/>
            <a:p>
              <a:endParaRPr sz="900"/>
            </a:p>
          </p:txBody>
        </p:sp>
        <p:sp>
          <p:nvSpPr>
            <p:cNvPr id="27" name="object 27"/>
            <p:cNvSpPr/>
            <p:nvPr/>
          </p:nvSpPr>
          <p:spPr>
            <a:xfrm>
              <a:off x="7527407" y="1318885"/>
              <a:ext cx="171198" cy="101761"/>
            </a:xfrm>
            <a:prstGeom prst="rect">
              <a:avLst/>
            </a:prstGeom>
            <a:blipFill>
              <a:blip r:embed="rId7" cstate="print"/>
              <a:stretch>
                <a:fillRect/>
              </a:stretch>
            </a:blipFill>
          </p:spPr>
          <p:txBody>
            <a:bodyPr wrap="square" lIns="0" tIns="0" rIns="0" bIns="0" rtlCol="0"/>
            <a:lstStyle/>
            <a:p>
              <a:endParaRPr sz="900"/>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4737" y="13855"/>
            <a:ext cx="11798300" cy="6803390"/>
            <a:chOff x="146050" y="0"/>
            <a:chExt cx="8848725" cy="6803390"/>
          </a:xfrm>
        </p:grpSpPr>
        <p:sp>
          <p:nvSpPr>
            <p:cNvPr id="3" name="object 3"/>
            <p:cNvSpPr/>
            <p:nvPr/>
          </p:nvSpPr>
          <p:spPr>
            <a:xfrm>
              <a:off x="220980" y="723898"/>
              <a:ext cx="8773668" cy="6079236"/>
            </a:xfrm>
            <a:prstGeom prst="rect">
              <a:avLst/>
            </a:prstGeom>
            <a:blipFill>
              <a:blip r:embed="rId2" cstate="print"/>
              <a:stretch>
                <a:fillRect/>
              </a:stretch>
            </a:blipFill>
          </p:spPr>
          <p:txBody>
            <a:bodyPr wrap="square" lIns="0" tIns="0" rIns="0" bIns="0" rtlCol="0"/>
            <a:lstStyle/>
            <a:p>
              <a:endParaRPr sz="900"/>
            </a:p>
          </p:txBody>
        </p:sp>
        <p:sp>
          <p:nvSpPr>
            <p:cNvPr id="4" name="object 4"/>
            <p:cNvSpPr/>
            <p:nvPr/>
          </p:nvSpPr>
          <p:spPr>
            <a:xfrm>
              <a:off x="146050" y="649351"/>
              <a:ext cx="8771255" cy="6075680"/>
            </a:xfrm>
            <a:custGeom>
              <a:avLst/>
              <a:gdLst/>
              <a:ahLst/>
              <a:cxnLst/>
              <a:rect l="l" t="t" r="r" b="b"/>
              <a:pathLst>
                <a:path w="8771255" h="6075680">
                  <a:moveTo>
                    <a:pt x="8767699" y="0"/>
                  </a:moveTo>
                  <a:lnTo>
                    <a:pt x="1123950" y="3175"/>
                  </a:lnTo>
                  <a:lnTo>
                    <a:pt x="1085850" y="4699"/>
                  </a:lnTo>
                  <a:lnTo>
                    <a:pt x="1038225" y="14224"/>
                  </a:lnTo>
                  <a:lnTo>
                    <a:pt x="1000125" y="41275"/>
                  </a:lnTo>
                  <a:lnTo>
                    <a:pt x="942975" y="82550"/>
                  </a:lnTo>
                  <a:lnTo>
                    <a:pt x="101600" y="708025"/>
                  </a:lnTo>
                  <a:lnTo>
                    <a:pt x="55562" y="746125"/>
                  </a:lnTo>
                  <a:lnTo>
                    <a:pt x="22225" y="819150"/>
                  </a:lnTo>
                  <a:lnTo>
                    <a:pt x="14287" y="863600"/>
                  </a:lnTo>
                  <a:lnTo>
                    <a:pt x="11112" y="915924"/>
                  </a:lnTo>
                  <a:lnTo>
                    <a:pt x="0" y="6075299"/>
                  </a:lnTo>
                  <a:lnTo>
                    <a:pt x="8771001" y="6075299"/>
                  </a:lnTo>
                  <a:lnTo>
                    <a:pt x="8767699" y="0"/>
                  </a:lnTo>
                  <a:close/>
                </a:path>
              </a:pathLst>
            </a:custGeom>
            <a:solidFill>
              <a:srgbClr val="FFFF99"/>
            </a:solidFill>
          </p:spPr>
          <p:txBody>
            <a:bodyPr wrap="square" lIns="0" tIns="0" rIns="0" bIns="0" rtlCol="0"/>
            <a:lstStyle/>
            <a:p>
              <a:endParaRPr sz="900"/>
            </a:p>
          </p:txBody>
        </p:sp>
        <p:sp>
          <p:nvSpPr>
            <p:cNvPr id="5" name="object 5"/>
            <p:cNvSpPr/>
            <p:nvPr/>
          </p:nvSpPr>
          <p:spPr>
            <a:xfrm>
              <a:off x="201612" y="728726"/>
              <a:ext cx="919480" cy="844550"/>
            </a:xfrm>
            <a:custGeom>
              <a:avLst/>
              <a:gdLst/>
              <a:ahLst/>
              <a:cxnLst/>
              <a:rect l="l" t="t" r="r" b="b"/>
              <a:pathLst>
                <a:path w="919480" h="844550">
                  <a:moveTo>
                    <a:pt x="919162" y="0"/>
                  </a:moveTo>
                  <a:lnTo>
                    <a:pt x="44450" y="631825"/>
                  </a:lnTo>
                  <a:lnTo>
                    <a:pt x="0" y="666750"/>
                  </a:lnTo>
                  <a:lnTo>
                    <a:pt x="142875" y="671449"/>
                  </a:lnTo>
                  <a:lnTo>
                    <a:pt x="244475" y="698500"/>
                  </a:lnTo>
                  <a:lnTo>
                    <a:pt x="512762" y="782574"/>
                  </a:lnTo>
                  <a:lnTo>
                    <a:pt x="590550" y="820674"/>
                  </a:lnTo>
                  <a:lnTo>
                    <a:pt x="652462" y="844550"/>
                  </a:lnTo>
                  <a:lnTo>
                    <a:pt x="652462" y="788924"/>
                  </a:lnTo>
                  <a:lnTo>
                    <a:pt x="658812" y="698500"/>
                  </a:lnTo>
                  <a:lnTo>
                    <a:pt x="674687" y="626999"/>
                  </a:lnTo>
                  <a:lnTo>
                    <a:pt x="700087" y="517525"/>
                  </a:lnTo>
                  <a:lnTo>
                    <a:pt x="725487" y="438150"/>
                  </a:lnTo>
                  <a:lnTo>
                    <a:pt x="752475" y="381000"/>
                  </a:lnTo>
                  <a:lnTo>
                    <a:pt x="774700" y="301625"/>
                  </a:lnTo>
                  <a:lnTo>
                    <a:pt x="800100" y="236474"/>
                  </a:lnTo>
                  <a:lnTo>
                    <a:pt x="833437" y="161925"/>
                  </a:lnTo>
                  <a:lnTo>
                    <a:pt x="919162" y="0"/>
                  </a:lnTo>
                  <a:close/>
                </a:path>
              </a:pathLst>
            </a:custGeom>
            <a:solidFill>
              <a:srgbClr val="F8F8F8">
                <a:alpha val="50195"/>
              </a:srgbClr>
            </a:solidFill>
          </p:spPr>
          <p:txBody>
            <a:bodyPr wrap="square" lIns="0" tIns="0" rIns="0" bIns="0" rtlCol="0"/>
            <a:lstStyle/>
            <a:p>
              <a:endParaRPr sz="900"/>
            </a:p>
          </p:txBody>
        </p:sp>
        <p:sp>
          <p:nvSpPr>
            <p:cNvPr id="6" name="object 6"/>
            <p:cNvSpPr/>
            <p:nvPr/>
          </p:nvSpPr>
          <p:spPr>
            <a:xfrm>
              <a:off x="188912" y="677926"/>
              <a:ext cx="982980" cy="749300"/>
            </a:xfrm>
            <a:custGeom>
              <a:avLst/>
              <a:gdLst/>
              <a:ahLst/>
              <a:cxnLst/>
              <a:rect l="l" t="t" r="r" b="b"/>
              <a:pathLst>
                <a:path w="982980" h="749300">
                  <a:moveTo>
                    <a:pt x="42620" y="692472"/>
                  </a:moveTo>
                  <a:lnTo>
                    <a:pt x="23812" y="706374"/>
                  </a:lnTo>
                  <a:lnTo>
                    <a:pt x="0" y="749300"/>
                  </a:lnTo>
                  <a:lnTo>
                    <a:pt x="42620" y="692472"/>
                  </a:lnTo>
                  <a:close/>
                </a:path>
                <a:path w="982980" h="749300">
                  <a:moveTo>
                    <a:pt x="514496" y="655574"/>
                  </a:moveTo>
                  <a:lnTo>
                    <a:pt x="209550" y="655574"/>
                  </a:lnTo>
                  <a:lnTo>
                    <a:pt x="352425" y="690499"/>
                  </a:lnTo>
                  <a:lnTo>
                    <a:pt x="477837" y="741299"/>
                  </a:lnTo>
                  <a:lnTo>
                    <a:pt x="514496" y="655574"/>
                  </a:lnTo>
                  <a:close/>
                </a:path>
                <a:path w="982980" h="749300">
                  <a:moveTo>
                    <a:pt x="53842" y="684178"/>
                  </a:moveTo>
                  <a:lnTo>
                    <a:pt x="47625" y="685800"/>
                  </a:lnTo>
                  <a:lnTo>
                    <a:pt x="42620" y="692472"/>
                  </a:lnTo>
                  <a:lnTo>
                    <a:pt x="53842" y="684178"/>
                  </a:lnTo>
                  <a:close/>
                </a:path>
                <a:path w="982980" h="749300">
                  <a:moveTo>
                    <a:pt x="982662" y="0"/>
                  </a:moveTo>
                  <a:lnTo>
                    <a:pt x="53842" y="684178"/>
                  </a:lnTo>
                  <a:lnTo>
                    <a:pt x="120650" y="666750"/>
                  </a:lnTo>
                  <a:lnTo>
                    <a:pt x="209550" y="655574"/>
                  </a:lnTo>
                  <a:lnTo>
                    <a:pt x="514496" y="655574"/>
                  </a:lnTo>
                  <a:lnTo>
                    <a:pt x="581025" y="499999"/>
                  </a:lnTo>
                  <a:lnTo>
                    <a:pt x="739775" y="242824"/>
                  </a:lnTo>
                  <a:lnTo>
                    <a:pt x="982662" y="0"/>
                  </a:lnTo>
                  <a:close/>
                </a:path>
              </a:pathLst>
            </a:custGeom>
            <a:solidFill>
              <a:srgbClr val="FFFFFF">
                <a:alpha val="50195"/>
              </a:srgbClr>
            </a:solidFill>
          </p:spPr>
          <p:txBody>
            <a:bodyPr wrap="square" lIns="0" tIns="0" rIns="0" bIns="0" rtlCol="0"/>
            <a:lstStyle/>
            <a:p>
              <a:endParaRPr sz="900"/>
            </a:p>
          </p:txBody>
        </p:sp>
        <p:sp>
          <p:nvSpPr>
            <p:cNvPr id="7" name="object 7"/>
            <p:cNvSpPr/>
            <p:nvPr/>
          </p:nvSpPr>
          <p:spPr>
            <a:xfrm>
              <a:off x="3254375" y="0"/>
              <a:ext cx="2603500" cy="660400"/>
            </a:xfrm>
            <a:prstGeom prst="rect">
              <a:avLst/>
            </a:prstGeom>
            <a:blipFill>
              <a:blip r:embed="rId3" cstate="print"/>
              <a:stretch>
                <a:fillRect/>
              </a:stretch>
            </a:blipFill>
          </p:spPr>
          <p:txBody>
            <a:bodyPr wrap="square" lIns="0" tIns="0" rIns="0" bIns="0" rtlCol="0"/>
            <a:lstStyle/>
            <a:p>
              <a:endParaRPr sz="900"/>
            </a:p>
          </p:txBody>
        </p:sp>
        <p:sp>
          <p:nvSpPr>
            <p:cNvPr id="8" name="object 8"/>
            <p:cNvSpPr/>
            <p:nvPr/>
          </p:nvSpPr>
          <p:spPr>
            <a:xfrm>
              <a:off x="4298950" y="15875"/>
              <a:ext cx="441325" cy="128905"/>
            </a:xfrm>
            <a:custGeom>
              <a:avLst/>
              <a:gdLst/>
              <a:ahLst/>
              <a:cxnLst/>
              <a:rect l="l" t="t" r="r" b="b"/>
              <a:pathLst>
                <a:path w="441325" h="128905">
                  <a:moveTo>
                    <a:pt x="266700" y="0"/>
                  </a:moveTo>
                  <a:lnTo>
                    <a:pt x="201549" y="0"/>
                  </a:lnTo>
                  <a:lnTo>
                    <a:pt x="150749" y="4699"/>
                  </a:lnTo>
                  <a:lnTo>
                    <a:pt x="99949" y="22225"/>
                  </a:lnTo>
                  <a:lnTo>
                    <a:pt x="65024" y="45974"/>
                  </a:lnTo>
                  <a:lnTo>
                    <a:pt x="33274" y="68199"/>
                  </a:lnTo>
                  <a:lnTo>
                    <a:pt x="7874" y="98425"/>
                  </a:lnTo>
                  <a:lnTo>
                    <a:pt x="0" y="112649"/>
                  </a:lnTo>
                  <a:lnTo>
                    <a:pt x="1524" y="128524"/>
                  </a:lnTo>
                  <a:lnTo>
                    <a:pt x="22225" y="98425"/>
                  </a:lnTo>
                  <a:lnTo>
                    <a:pt x="44450" y="80899"/>
                  </a:lnTo>
                  <a:lnTo>
                    <a:pt x="87249" y="52324"/>
                  </a:lnTo>
                  <a:lnTo>
                    <a:pt x="123825" y="36449"/>
                  </a:lnTo>
                  <a:lnTo>
                    <a:pt x="166624" y="22225"/>
                  </a:lnTo>
                  <a:lnTo>
                    <a:pt x="207899" y="17399"/>
                  </a:lnTo>
                  <a:lnTo>
                    <a:pt x="233425" y="17399"/>
                  </a:lnTo>
                  <a:lnTo>
                    <a:pt x="265175" y="20574"/>
                  </a:lnTo>
                  <a:lnTo>
                    <a:pt x="295275" y="22225"/>
                  </a:lnTo>
                  <a:lnTo>
                    <a:pt x="327025" y="31750"/>
                  </a:lnTo>
                  <a:lnTo>
                    <a:pt x="379475" y="55499"/>
                  </a:lnTo>
                  <a:lnTo>
                    <a:pt x="404875" y="77724"/>
                  </a:lnTo>
                  <a:lnTo>
                    <a:pt x="441325" y="103124"/>
                  </a:lnTo>
                  <a:lnTo>
                    <a:pt x="430275" y="77724"/>
                  </a:lnTo>
                  <a:lnTo>
                    <a:pt x="403225" y="50800"/>
                  </a:lnTo>
                  <a:lnTo>
                    <a:pt x="368300" y="31750"/>
                  </a:lnTo>
                  <a:lnTo>
                    <a:pt x="322325" y="11049"/>
                  </a:lnTo>
                  <a:lnTo>
                    <a:pt x="266700" y="0"/>
                  </a:lnTo>
                  <a:close/>
                </a:path>
              </a:pathLst>
            </a:custGeom>
            <a:solidFill>
              <a:srgbClr val="FFFFFF"/>
            </a:solidFill>
          </p:spPr>
          <p:txBody>
            <a:bodyPr wrap="square" lIns="0" tIns="0" rIns="0" bIns="0" rtlCol="0"/>
            <a:lstStyle/>
            <a:p>
              <a:endParaRPr sz="900"/>
            </a:p>
          </p:txBody>
        </p:sp>
        <p:sp>
          <p:nvSpPr>
            <p:cNvPr id="9" name="object 9"/>
            <p:cNvSpPr/>
            <p:nvPr/>
          </p:nvSpPr>
          <p:spPr>
            <a:xfrm>
              <a:off x="3463925" y="68326"/>
              <a:ext cx="2154174" cy="919099"/>
            </a:xfrm>
            <a:prstGeom prst="rect">
              <a:avLst/>
            </a:prstGeom>
            <a:blipFill>
              <a:blip r:embed="rId4" cstate="print"/>
              <a:stretch>
                <a:fillRect/>
              </a:stretch>
            </a:blipFill>
          </p:spPr>
          <p:txBody>
            <a:bodyPr wrap="square" lIns="0" tIns="0" rIns="0" bIns="0" rtlCol="0"/>
            <a:lstStyle/>
            <a:p>
              <a:endParaRPr sz="900"/>
            </a:p>
          </p:txBody>
        </p:sp>
        <p:sp>
          <p:nvSpPr>
            <p:cNvPr id="10" name="object 10"/>
            <p:cNvSpPr/>
            <p:nvPr/>
          </p:nvSpPr>
          <p:spPr>
            <a:xfrm>
              <a:off x="3513201" y="488950"/>
              <a:ext cx="849630" cy="290830"/>
            </a:xfrm>
            <a:custGeom>
              <a:avLst/>
              <a:gdLst/>
              <a:ahLst/>
              <a:cxnLst/>
              <a:rect l="l" t="t" r="r" b="b"/>
              <a:pathLst>
                <a:path w="849629" h="290830">
                  <a:moveTo>
                    <a:pt x="814324" y="0"/>
                  </a:moveTo>
                  <a:lnTo>
                    <a:pt x="822325" y="42799"/>
                  </a:lnTo>
                  <a:lnTo>
                    <a:pt x="803275" y="65024"/>
                  </a:lnTo>
                  <a:lnTo>
                    <a:pt x="746125" y="69850"/>
                  </a:lnTo>
                  <a:lnTo>
                    <a:pt x="750824" y="66675"/>
                  </a:lnTo>
                  <a:lnTo>
                    <a:pt x="642874" y="68199"/>
                  </a:lnTo>
                  <a:lnTo>
                    <a:pt x="508000" y="85725"/>
                  </a:lnTo>
                  <a:lnTo>
                    <a:pt x="442849" y="96774"/>
                  </a:lnTo>
                  <a:lnTo>
                    <a:pt x="376174" y="109474"/>
                  </a:lnTo>
                  <a:lnTo>
                    <a:pt x="288925" y="117475"/>
                  </a:lnTo>
                  <a:lnTo>
                    <a:pt x="233299" y="130175"/>
                  </a:lnTo>
                  <a:lnTo>
                    <a:pt x="166624" y="139700"/>
                  </a:lnTo>
                  <a:lnTo>
                    <a:pt x="77724" y="174625"/>
                  </a:lnTo>
                  <a:lnTo>
                    <a:pt x="26924" y="211074"/>
                  </a:lnTo>
                  <a:lnTo>
                    <a:pt x="11049" y="242824"/>
                  </a:lnTo>
                  <a:lnTo>
                    <a:pt x="0" y="290449"/>
                  </a:lnTo>
                  <a:lnTo>
                    <a:pt x="23749" y="260350"/>
                  </a:lnTo>
                  <a:lnTo>
                    <a:pt x="47625" y="222250"/>
                  </a:lnTo>
                  <a:lnTo>
                    <a:pt x="88900" y="203200"/>
                  </a:lnTo>
                  <a:lnTo>
                    <a:pt x="146050" y="172974"/>
                  </a:lnTo>
                  <a:lnTo>
                    <a:pt x="214249" y="157099"/>
                  </a:lnTo>
                  <a:lnTo>
                    <a:pt x="306324" y="142875"/>
                  </a:lnTo>
                  <a:lnTo>
                    <a:pt x="417449" y="127000"/>
                  </a:lnTo>
                  <a:lnTo>
                    <a:pt x="512699" y="111125"/>
                  </a:lnTo>
                  <a:lnTo>
                    <a:pt x="633349" y="96774"/>
                  </a:lnTo>
                  <a:lnTo>
                    <a:pt x="746125" y="90424"/>
                  </a:lnTo>
                  <a:lnTo>
                    <a:pt x="814324" y="82550"/>
                  </a:lnTo>
                  <a:lnTo>
                    <a:pt x="849249" y="61849"/>
                  </a:lnTo>
                  <a:lnTo>
                    <a:pt x="846074" y="36449"/>
                  </a:lnTo>
                  <a:lnTo>
                    <a:pt x="814324" y="0"/>
                  </a:lnTo>
                  <a:close/>
                </a:path>
              </a:pathLst>
            </a:custGeom>
            <a:solidFill>
              <a:srgbClr val="FFFFFF"/>
            </a:solidFill>
          </p:spPr>
          <p:txBody>
            <a:bodyPr wrap="square" lIns="0" tIns="0" rIns="0" bIns="0" rtlCol="0"/>
            <a:lstStyle/>
            <a:p>
              <a:endParaRPr sz="900"/>
            </a:p>
          </p:txBody>
        </p:sp>
        <p:sp>
          <p:nvSpPr>
            <p:cNvPr id="11" name="object 11"/>
            <p:cNvSpPr/>
            <p:nvPr/>
          </p:nvSpPr>
          <p:spPr>
            <a:xfrm>
              <a:off x="3487801" y="911225"/>
              <a:ext cx="2103755" cy="62230"/>
            </a:xfrm>
            <a:custGeom>
              <a:avLst/>
              <a:gdLst/>
              <a:ahLst/>
              <a:cxnLst/>
              <a:rect l="l" t="t" r="r" b="b"/>
              <a:pathLst>
                <a:path w="2103754" h="62230">
                  <a:moveTo>
                    <a:pt x="9525" y="0"/>
                  </a:moveTo>
                  <a:lnTo>
                    <a:pt x="0" y="15875"/>
                  </a:lnTo>
                  <a:lnTo>
                    <a:pt x="9525" y="39624"/>
                  </a:lnTo>
                  <a:lnTo>
                    <a:pt x="26924" y="47625"/>
                  </a:lnTo>
                  <a:lnTo>
                    <a:pt x="57150" y="57150"/>
                  </a:lnTo>
                  <a:lnTo>
                    <a:pt x="180975" y="58674"/>
                  </a:lnTo>
                  <a:lnTo>
                    <a:pt x="436499" y="60325"/>
                  </a:lnTo>
                  <a:lnTo>
                    <a:pt x="604774" y="57150"/>
                  </a:lnTo>
                  <a:lnTo>
                    <a:pt x="658749" y="58674"/>
                  </a:lnTo>
                  <a:lnTo>
                    <a:pt x="695325" y="58674"/>
                  </a:lnTo>
                  <a:lnTo>
                    <a:pt x="752475" y="60325"/>
                  </a:lnTo>
                  <a:lnTo>
                    <a:pt x="917575" y="60325"/>
                  </a:lnTo>
                  <a:lnTo>
                    <a:pt x="949325" y="58674"/>
                  </a:lnTo>
                  <a:lnTo>
                    <a:pt x="1096899" y="57150"/>
                  </a:lnTo>
                  <a:lnTo>
                    <a:pt x="1149350" y="57150"/>
                  </a:lnTo>
                  <a:lnTo>
                    <a:pt x="1233424" y="60325"/>
                  </a:lnTo>
                  <a:lnTo>
                    <a:pt x="1309624" y="60325"/>
                  </a:lnTo>
                  <a:lnTo>
                    <a:pt x="1363599" y="61849"/>
                  </a:lnTo>
                  <a:lnTo>
                    <a:pt x="1400175" y="58674"/>
                  </a:lnTo>
                  <a:lnTo>
                    <a:pt x="1409700" y="60325"/>
                  </a:lnTo>
                  <a:lnTo>
                    <a:pt x="1519174" y="58674"/>
                  </a:lnTo>
                  <a:lnTo>
                    <a:pt x="1527175" y="57150"/>
                  </a:lnTo>
                  <a:lnTo>
                    <a:pt x="1555750" y="58674"/>
                  </a:lnTo>
                  <a:lnTo>
                    <a:pt x="1593850" y="60325"/>
                  </a:lnTo>
                  <a:lnTo>
                    <a:pt x="1604899" y="60325"/>
                  </a:lnTo>
                  <a:lnTo>
                    <a:pt x="1658874" y="58674"/>
                  </a:lnTo>
                  <a:lnTo>
                    <a:pt x="1692275" y="57150"/>
                  </a:lnTo>
                  <a:lnTo>
                    <a:pt x="1787525" y="57150"/>
                  </a:lnTo>
                  <a:lnTo>
                    <a:pt x="1849374" y="60325"/>
                  </a:lnTo>
                  <a:lnTo>
                    <a:pt x="1858899" y="60325"/>
                  </a:lnTo>
                  <a:lnTo>
                    <a:pt x="1927225" y="57150"/>
                  </a:lnTo>
                  <a:lnTo>
                    <a:pt x="1987550" y="60325"/>
                  </a:lnTo>
                  <a:lnTo>
                    <a:pt x="1995424" y="58674"/>
                  </a:lnTo>
                  <a:lnTo>
                    <a:pt x="2077974" y="58674"/>
                  </a:lnTo>
                  <a:lnTo>
                    <a:pt x="2103374" y="50800"/>
                  </a:lnTo>
                  <a:lnTo>
                    <a:pt x="2060575" y="34925"/>
                  </a:lnTo>
                  <a:lnTo>
                    <a:pt x="2049399" y="34925"/>
                  </a:lnTo>
                  <a:lnTo>
                    <a:pt x="2011299" y="31750"/>
                  </a:lnTo>
                  <a:lnTo>
                    <a:pt x="2017649" y="34925"/>
                  </a:lnTo>
                  <a:lnTo>
                    <a:pt x="1993900" y="38100"/>
                  </a:lnTo>
                  <a:lnTo>
                    <a:pt x="1982724" y="36449"/>
                  </a:lnTo>
                  <a:lnTo>
                    <a:pt x="1725549" y="23749"/>
                  </a:lnTo>
                  <a:lnTo>
                    <a:pt x="1647825" y="23749"/>
                  </a:lnTo>
                  <a:lnTo>
                    <a:pt x="1611249" y="26924"/>
                  </a:lnTo>
                  <a:lnTo>
                    <a:pt x="1496949" y="33274"/>
                  </a:lnTo>
                  <a:lnTo>
                    <a:pt x="1435100" y="33274"/>
                  </a:lnTo>
                  <a:lnTo>
                    <a:pt x="1387475" y="31750"/>
                  </a:lnTo>
                  <a:lnTo>
                    <a:pt x="1379474" y="31750"/>
                  </a:lnTo>
                  <a:lnTo>
                    <a:pt x="1300099" y="28575"/>
                  </a:lnTo>
                  <a:lnTo>
                    <a:pt x="1193800" y="28575"/>
                  </a:lnTo>
                  <a:lnTo>
                    <a:pt x="1125474" y="31750"/>
                  </a:lnTo>
                  <a:lnTo>
                    <a:pt x="1076325" y="31750"/>
                  </a:lnTo>
                  <a:lnTo>
                    <a:pt x="1039749" y="33274"/>
                  </a:lnTo>
                  <a:lnTo>
                    <a:pt x="968375" y="34925"/>
                  </a:lnTo>
                  <a:lnTo>
                    <a:pt x="927100" y="34925"/>
                  </a:lnTo>
                  <a:lnTo>
                    <a:pt x="877824" y="31750"/>
                  </a:lnTo>
                  <a:lnTo>
                    <a:pt x="841375" y="30099"/>
                  </a:lnTo>
                  <a:lnTo>
                    <a:pt x="831850" y="30099"/>
                  </a:lnTo>
                  <a:lnTo>
                    <a:pt x="787400" y="26924"/>
                  </a:lnTo>
                  <a:lnTo>
                    <a:pt x="725424" y="26924"/>
                  </a:lnTo>
                  <a:lnTo>
                    <a:pt x="692150" y="28575"/>
                  </a:lnTo>
                  <a:lnTo>
                    <a:pt x="641350" y="31750"/>
                  </a:lnTo>
                  <a:lnTo>
                    <a:pt x="600075" y="33274"/>
                  </a:lnTo>
                  <a:lnTo>
                    <a:pt x="592074" y="33274"/>
                  </a:lnTo>
                  <a:lnTo>
                    <a:pt x="539750" y="36449"/>
                  </a:lnTo>
                  <a:lnTo>
                    <a:pt x="531749" y="36449"/>
                  </a:lnTo>
                  <a:lnTo>
                    <a:pt x="479425" y="38100"/>
                  </a:lnTo>
                  <a:lnTo>
                    <a:pt x="449199" y="38100"/>
                  </a:lnTo>
                  <a:lnTo>
                    <a:pt x="409575" y="34925"/>
                  </a:lnTo>
                  <a:lnTo>
                    <a:pt x="379349" y="31750"/>
                  </a:lnTo>
                  <a:lnTo>
                    <a:pt x="325374" y="31750"/>
                  </a:lnTo>
                  <a:lnTo>
                    <a:pt x="284099" y="33274"/>
                  </a:lnTo>
                  <a:lnTo>
                    <a:pt x="233299" y="36449"/>
                  </a:lnTo>
                  <a:lnTo>
                    <a:pt x="211074" y="36449"/>
                  </a:lnTo>
                  <a:lnTo>
                    <a:pt x="130175" y="31750"/>
                  </a:lnTo>
                  <a:lnTo>
                    <a:pt x="93599" y="30099"/>
                  </a:lnTo>
                  <a:lnTo>
                    <a:pt x="76200" y="30099"/>
                  </a:lnTo>
                  <a:lnTo>
                    <a:pt x="60325" y="31750"/>
                  </a:lnTo>
                  <a:lnTo>
                    <a:pt x="9525" y="0"/>
                  </a:lnTo>
                  <a:close/>
                </a:path>
              </a:pathLst>
            </a:custGeom>
            <a:solidFill>
              <a:srgbClr val="FFFF99"/>
            </a:solidFill>
          </p:spPr>
          <p:txBody>
            <a:bodyPr wrap="square" lIns="0" tIns="0" rIns="0" bIns="0" rtlCol="0"/>
            <a:lstStyle/>
            <a:p>
              <a:endParaRPr sz="900"/>
            </a:p>
          </p:txBody>
        </p:sp>
        <p:sp>
          <p:nvSpPr>
            <p:cNvPr id="12" name="object 12"/>
            <p:cNvSpPr/>
            <p:nvPr/>
          </p:nvSpPr>
          <p:spPr>
            <a:xfrm>
              <a:off x="3511550" y="487426"/>
              <a:ext cx="2062099" cy="353949"/>
            </a:xfrm>
            <a:prstGeom prst="rect">
              <a:avLst/>
            </a:prstGeom>
            <a:blipFill>
              <a:blip r:embed="rId5" cstate="print"/>
              <a:stretch>
                <a:fillRect/>
              </a:stretch>
            </a:blipFill>
          </p:spPr>
          <p:txBody>
            <a:bodyPr wrap="square" lIns="0" tIns="0" rIns="0" bIns="0" rtlCol="0"/>
            <a:lstStyle/>
            <a:p>
              <a:endParaRPr sz="900"/>
            </a:p>
          </p:txBody>
        </p:sp>
        <p:sp>
          <p:nvSpPr>
            <p:cNvPr id="13" name="object 13"/>
            <p:cNvSpPr/>
            <p:nvPr/>
          </p:nvSpPr>
          <p:spPr>
            <a:xfrm>
              <a:off x="4653026" y="492125"/>
              <a:ext cx="885825" cy="290830"/>
            </a:xfrm>
            <a:custGeom>
              <a:avLst/>
              <a:gdLst/>
              <a:ahLst/>
              <a:cxnLst/>
              <a:rect l="l" t="t" r="r" b="b"/>
              <a:pathLst>
                <a:path w="885825" h="290830">
                  <a:moveTo>
                    <a:pt x="33274" y="0"/>
                  </a:moveTo>
                  <a:lnTo>
                    <a:pt x="1524" y="38100"/>
                  </a:lnTo>
                  <a:lnTo>
                    <a:pt x="0" y="63500"/>
                  </a:lnTo>
                  <a:lnTo>
                    <a:pt x="33274" y="82550"/>
                  </a:lnTo>
                  <a:lnTo>
                    <a:pt x="104775" y="90424"/>
                  </a:lnTo>
                  <a:lnTo>
                    <a:pt x="222250" y="95250"/>
                  </a:lnTo>
                  <a:lnTo>
                    <a:pt x="349250" y="111125"/>
                  </a:lnTo>
                  <a:lnTo>
                    <a:pt x="449199" y="127000"/>
                  </a:lnTo>
                  <a:lnTo>
                    <a:pt x="565150" y="142875"/>
                  </a:lnTo>
                  <a:lnTo>
                    <a:pt x="661924" y="158750"/>
                  </a:lnTo>
                  <a:lnTo>
                    <a:pt x="731774" y="172974"/>
                  </a:lnTo>
                  <a:lnTo>
                    <a:pt x="790575" y="203200"/>
                  </a:lnTo>
                  <a:lnTo>
                    <a:pt x="833374" y="222250"/>
                  </a:lnTo>
                  <a:lnTo>
                    <a:pt x="858774" y="260350"/>
                  </a:lnTo>
                  <a:lnTo>
                    <a:pt x="885825" y="290449"/>
                  </a:lnTo>
                  <a:lnTo>
                    <a:pt x="873125" y="242824"/>
                  </a:lnTo>
                  <a:lnTo>
                    <a:pt x="855599" y="211074"/>
                  </a:lnTo>
                  <a:lnTo>
                    <a:pt x="801624" y="176149"/>
                  </a:lnTo>
                  <a:lnTo>
                    <a:pt x="709549" y="139700"/>
                  </a:lnTo>
                  <a:lnTo>
                    <a:pt x="641350" y="128524"/>
                  </a:lnTo>
                  <a:lnTo>
                    <a:pt x="582549" y="117475"/>
                  </a:lnTo>
                  <a:lnTo>
                    <a:pt x="492125" y="109474"/>
                  </a:lnTo>
                  <a:lnTo>
                    <a:pt x="420624" y="95250"/>
                  </a:lnTo>
                  <a:lnTo>
                    <a:pt x="355600" y="85725"/>
                  </a:lnTo>
                  <a:lnTo>
                    <a:pt x="288925" y="77724"/>
                  </a:lnTo>
                  <a:lnTo>
                    <a:pt x="212725" y="68199"/>
                  </a:lnTo>
                  <a:lnTo>
                    <a:pt x="101600" y="66675"/>
                  </a:lnTo>
                  <a:lnTo>
                    <a:pt x="104775" y="69850"/>
                  </a:lnTo>
                  <a:lnTo>
                    <a:pt x="45974" y="65024"/>
                  </a:lnTo>
                  <a:lnTo>
                    <a:pt x="26924" y="42799"/>
                  </a:lnTo>
                  <a:lnTo>
                    <a:pt x="33274" y="0"/>
                  </a:lnTo>
                  <a:close/>
                </a:path>
              </a:pathLst>
            </a:custGeom>
            <a:solidFill>
              <a:srgbClr val="FFFFFF"/>
            </a:solidFill>
          </p:spPr>
          <p:txBody>
            <a:bodyPr wrap="square" lIns="0" tIns="0" rIns="0" bIns="0" rtlCol="0"/>
            <a:lstStyle/>
            <a:p>
              <a:endParaRPr sz="900"/>
            </a:p>
          </p:txBody>
        </p:sp>
        <p:sp>
          <p:nvSpPr>
            <p:cNvPr id="14" name="object 14"/>
            <p:cNvSpPr/>
            <p:nvPr/>
          </p:nvSpPr>
          <p:spPr>
            <a:xfrm>
              <a:off x="3654425" y="2257425"/>
              <a:ext cx="2046605" cy="88900"/>
            </a:xfrm>
            <a:custGeom>
              <a:avLst/>
              <a:gdLst/>
              <a:ahLst/>
              <a:cxnLst/>
              <a:rect l="l" t="t" r="r" b="b"/>
              <a:pathLst>
                <a:path w="2046604" h="88900">
                  <a:moveTo>
                    <a:pt x="14543" y="8910"/>
                  </a:moveTo>
                  <a:lnTo>
                    <a:pt x="14224" y="9525"/>
                  </a:lnTo>
                  <a:lnTo>
                    <a:pt x="10851" y="9525"/>
                  </a:lnTo>
                  <a:lnTo>
                    <a:pt x="0" y="30099"/>
                  </a:lnTo>
                  <a:lnTo>
                    <a:pt x="3175" y="63500"/>
                  </a:lnTo>
                  <a:lnTo>
                    <a:pt x="44450" y="79375"/>
                  </a:lnTo>
                  <a:lnTo>
                    <a:pt x="234950" y="84200"/>
                  </a:lnTo>
                  <a:lnTo>
                    <a:pt x="1808099" y="84200"/>
                  </a:lnTo>
                  <a:lnTo>
                    <a:pt x="1946275" y="88900"/>
                  </a:lnTo>
                  <a:lnTo>
                    <a:pt x="2030349" y="74675"/>
                  </a:lnTo>
                  <a:lnTo>
                    <a:pt x="2033224" y="68325"/>
                  </a:lnTo>
                  <a:lnTo>
                    <a:pt x="499999" y="68325"/>
                  </a:lnTo>
                  <a:lnTo>
                    <a:pt x="451685" y="66675"/>
                  </a:lnTo>
                  <a:lnTo>
                    <a:pt x="223774" y="66675"/>
                  </a:lnTo>
                  <a:lnTo>
                    <a:pt x="123825" y="63500"/>
                  </a:lnTo>
                  <a:lnTo>
                    <a:pt x="65024" y="63500"/>
                  </a:lnTo>
                  <a:lnTo>
                    <a:pt x="31750" y="55499"/>
                  </a:lnTo>
                  <a:lnTo>
                    <a:pt x="22225" y="34925"/>
                  </a:lnTo>
                  <a:lnTo>
                    <a:pt x="16919" y="11049"/>
                  </a:lnTo>
                  <a:lnTo>
                    <a:pt x="14224" y="11049"/>
                  </a:lnTo>
                  <a:lnTo>
                    <a:pt x="14451" y="9525"/>
                  </a:lnTo>
                  <a:lnTo>
                    <a:pt x="11049" y="9525"/>
                  </a:lnTo>
                  <a:lnTo>
                    <a:pt x="10893" y="9444"/>
                  </a:lnTo>
                  <a:lnTo>
                    <a:pt x="14463" y="9444"/>
                  </a:lnTo>
                  <a:lnTo>
                    <a:pt x="14543" y="8910"/>
                  </a:lnTo>
                  <a:close/>
                </a:path>
                <a:path w="2046604" h="88900">
                  <a:moveTo>
                    <a:pt x="1808099" y="84200"/>
                  </a:moveTo>
                  <a:lnTo>
                    <a:pt x="1317625" y="84200"/>
                  </a:lnTo>
                  <a:lnTo>
                    <a:pt x="1576324" y="87375"/>
                  </a:lnTo>
                  <a:lnTo>
                    <a:pt x="1808099" y="84200"/>
                  </a:lnTo>
                  <a:close/>
                </a:path>
                <a:path w="2046604" h="88900">
                  <a:moveTo>
                    <a:pt x="1130300" y="60325"/>
                  </a:moveTo>
                  <a:lnTo>
                    <a:pt x="499999" y="68325"/>
                  </a:lnTo>
                  <a:lnTo>
                    <a:pt x="2033224" y="68325"/>
                  </a:lnTo>
                  <a:lnTo>
                    <a:pt x="2035410" y="63500"/>
                  </a:lnTo>
                  <a:lnTo>
                    <a:pt x="1339850" y="63500"/>
                  </a:lnTo>
                  <a:lnTo>
                    <a:pt x="1130300" y="60325"/>
                  </a:lnTo>
                  <a:close/>
                </a:path>
                <a:path w="2046604" h="88900">
                  <a:moveTo>
                    <a:pt x="358775" y="63500"/>
                  </a:moveTo>
                  <a:lnTo>
                    <a:pt x="223774" y="66675"/>
                  </a:lnTo>
                  <a:lnTo>
                    <a:pt x="451685" y="66675"/>
                  </a:lnTo>
                  <a:lnTo>
                    <a:pt x="358775" y="63500"/>
                  </a:lnTo>
                  <a:close/>
                </a:path>
                <a:path w="2046604" h="88900">
                  <a:moveTo>
                    <a:pt x="2023999" y="22225"/>
                  </a:moveTo>
                  <a:lnTo>
                    <a:pt x="2022475" y="42799"/>
                  </a:lnTo>
                  <a:lnTo>
                    <a:pt x="2001774" y="55499"/>
                  </a:lnTo>
                  <a:lnTo>
                    <a:pt x="1962150" y="60325"/>
                  </a:lnTo>
                  <a:lnTo>
                    <a:pt x="1898650" y="63500"/>
                  </a:lnTo>
                  <a:lnTo>
                    <a:pt x="2035410" y="63500"/>
                  </a:lnTo>
                  <a:lnTo>
                    <a:pt x="2046224" y="39624"/>
                  </a:lnTo>
                  <a:lnTo>
                    <a:pt x="2023999" y="22225"/>
                  </a:lnTo>
                  <a:close/>
                </a:path>
                <a:path w="2046604" h="88900">
                  <a:moveTo>
                    <a:pt x="15875" y="6350"/>
                  </a:moveTo>
                  <a:lnTo>
                    <a:pt x="14224" y="11049"/>
                  </a:lnTo>
                  <a:lnTo>
                    <a:pt x="16919" y="11049"/>
                  </a:lnTo>
                  <a:lnTo>
                    <a:pt x="15875" y="6350"/>
                  </a:lnTo>
                  <a:close/>
                </a:path>
                <a:path w="2046604" h="88900">
                  <a:moveTo>
                    <a:pt x="14736" y="6566"/>
                  </a:moveTo>
                  <a:lnTo>
                    <a:pt x="12314" y="7028"/>
                  </a:lnTo>
                  <a:lnTo>
                    <a:pt x="11049" y="9525"/>
                  </a:lnTo>
                  <a:lnTo>
                    <a:pt x="14224" y="9525"/>
                  </a:lnTo>
                  <a:lnTo>
                    <a:pt x="14736" y="6566"/>
                  </a:lnTo>
                  <a:close/>
                </a:path>
                <a:path w="2046604" h="88900">
                  <a:moveTo>
                    <a:pt x="12151" y="7059"/>
                  </a:moveTo>
                  <a:lnTo>
                    <a:pt x="7874" y="7874"/>
                  </a:lnTo>
                  <a:lnTo>
                    <a:pt x="10893" y="9444"/>
                  </a:lnTo>
                  <a:lnTo>
                    <a:pt x="12151" y="7059"/>
                  </a:lnTo>
                  <a:close/>
                </a:path>
                <a:path w="2046604" h="88900">
                  <a:moveTo>
                    <a:pt x="15875" y="6350"/>
                  </a:moveTo>
                  <a:lnTo>
                    <a:pt x="14898" y="6536"/>
                  </a:lnTo>
                  <a:lnTo>
                    <a:pt x="14543" y="8910"/>
                  </a:lnTo>
                  <a:lnTo>
                    <a:pt x="15875" y="6350"/>
                  </a:lnTo>
                  <a:close/>
                </a:path>
                <a:path w="2046604" h="88900">
                  <a:moveTo>
                    <a:pt x="15875" y="0"/>
                  </a:moveTo>
                  <a:lnTo>
                    <a:pt x="12151" y="7059"/>
                  </a:lnTo>
                  <a:lnTo>
                    <a:pt x="12314" y="7028"/>
                  </a:lnTo>
                  <a:lnTo>
                    <a:pt x="15875" y="0"/>
                  </a:lnTo>
                  <a:close/>
                </a:path>
                <a:path w="2046604" h="88900">
                  <a:moveTo>
                    <a:pt x="15875" y="0"/>
                  </a:moveTo>
                  <a:lnTo>
                    <a:pt x="14736" y="6566"/>
                  </a:lnTo>
                  <a:lnTo>
                    <a:pt x="14898" y="6536"/>
                  </a:lnTo>
                  <a:lnTo>
                    <a:pt x="15875" y="0"/>
                  </a:lnTo>
                  <a:close/>
                </a:path>
              </a:pathLst>
            </a:custGeom>
            <a:solidFill>
              <a:srgbClr val="FFFF99"/>
            </a:solidFill>
          </p:spPr>
          <p:txBody>
            <a:bodyPr wrap="square" lIns="0" tIns="0" rIns="0" bIns="0" rtlCol="0"/>
            <a:lstStyle/>
            <a:p>
              <a:endParaRPr sz="900"/>
            </a:p>
          </p:txBody>
        </p:sp>
      </p:grpSp>
      <p:sp>
        <p:nvSpPr>
          <p:cNvPr id="15" name="object 15"/>
          <p:cNvSpPr txBox="1"/>
          <p:nvPr/>
        </p:nvSpPr>
        <p:spPr>
          <a:xfrm>
            <a:off x="706583" y="2619883"/>
            <a:ext cx="9963654" cy="823944"/>
          </a:xfrm>
          <a:prstGeom prst="rect">
            <a:avLst/>
          </a:prstGeom>
        </p:spPr>
        <p:txBody>
          <a:bodyPr vert="horz" wrap="square" lIns="0" tIns="15875" rIns="0" bIns="0" rtlCol="0">
            <a:spAutoFit/>
          </a:bodyPr>
          <a:lstStyle/>
          <a:p>
            <a:pPr marL="15119">
              <a:spcBef>
                <a:spcPts val="125"/>
              </a:spcBef>
            </a:pPr>
            <a:r>
              <a:rPr lang="en-US" sz="5250" dirty="0">
                <a:latin typeface="Times New Roman"/>
                <a:cs typeface="Times New Roman"/>
              </a:rPr>
              <a:t>The magic spell behind this is:</a:t>
            </a:r>
            <a:endParaRPr sz="5250" dirty="0">
              <a:latin typeface="Times New Roman"/>
              <a:cs typeface="Times New Roman"/>
            </a:endParaRPr>
          </a:p>
        </p:txBody>
      </p:sp>
      <p:sp>
        <p:nvSpPr>
          <p:cNvPr id="16" name="object 16"/>
          <p:cNvSpPr txBox="1"/>
          <p:nvPr/>
        </p:nvSpPr>
        <p:spPr>
          <a:xfrm>
            <a:off x="5024125" y="3961258"/>
            <a:ext cx="1941407" cy="823180"/>
          </a:xfrm>
          <a:prstGeom prst="rect">
            <a:avLst/>
          </a:prstGeom>
        </p:spPr>
        <p:txBody>
          <a:bodyPr vert="horz" wrap="square" lIns="0" tIns="15119" rIns="0" bIns="0" rtlCol="0">
            <a:spAutoFit/>
          </a:bodyPr>
          <a:lstStyle/>
          <a:p>
            <a:pPr marL="15119">
              <a:spcBef>
                <a:spcPts val="119"/>
              </a:spcBef>
            </a:pPr>
            <a:r>
              <a:rPr sz="5250" dirty="0">
                <a:solidFill>
                  <a:srgbClr val="00AF50"/>
                </a:solidFill>
                <a:latin typeface="Times New Roman"/>
                <a:cs typeface="Times New Roman"/>
              </a:rPr>
              <a:t>AJAX</a:t>
            </a:r>
            <a:endParaRPr sz="5250" dirty="0">
              <a:latin typeface="Times New Roman"/>
              <a:cs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4737" y="13855"/>
            <a:ext cx="11798300" cy="6803390"/>
            <a:chOff x="146050" y="0"/>
            <a:chExt cx="8848725" cy="6803390"/>
          </a:xfrm>
        </p:grpSpPr>
        <p:sp>
          <p:nvSpPr>
            <p:cNvPr id="3" name="object 3"/>
            <p:cNvSpPr/>
            <p:nvPr/>
          </p:nvSpPr>
          <p:spPr>
            <a:xfrm>
              <a:off x="220980" y="723898"/>
              <a:ext cx="8773668" cy="6079236"/>
            </a:xfrm>
            <a:prstGeom prst="rect">
              <a:avLst/>
            </a:prstGeom>
            <a:blipFill>
              <a:blip r:embed="rId2" cstate="print"/>
              <a:stretch>
                <a:fillRect/>
              </a:stretch>
            </a:blipFill>
          </p:spPr>
          <p:txBody>
            <a:bodyPr wrap="square" lIns="0" tIns="0" rIns="0" bIns="0" rtlCol="0"/>
            <a:lstStyle/>
            <a:p>
              <a:endParaRPr sz="900"/>
            </a:p>
          </p:txBody>
        </p:sp>
        <p:sp>
          <p:nvSpPr>
            <p:cNvPr id="4" name="object 4"/>
            <p:cNvSpPr/>
            <p:nvPr/>
          </p:nvSpPr>
          <p:spPr>
            <a:xfrm>
              <a:off x="146050" y="649351"/>
              <a:ext cx="8771255" cy="6075680"/>
            </a:xfrm>
            <a:custGeom>
              <a:avLst/>
              <a:gdLst/>
              <a:ahLst/>
              <a:cxnLst/>
              <a:rect l="l" t="t" r="r" b="b"/>
              <a:pathLst>
                <a:path w="8771255" h="6075680">
                  <a:moveTo>
                    <a:pt x="8767699" y="0"/>
                  </a:moveTo>
                  <a:lnTo>
                    <a:pt x="1123950" y="3175"/>
                  </a:lnTo>
                  <a:lnTo>
                    <a:pt x="1085850" y="4699"/>
                  </a:lnTo>
                  <a:lnTo>
                    <a:pt x="1038225" y="14224"/>
                  </a:lnTo>
                  <a:lnTo>
                    <a:pt x="1000125" y="41275"/>
                  </a:lnTo>
                  <a:lnTo>
                    <a:pt x="942975" y="82550"/>
                  </a:lnTo>
                  <a:lnTo>
                    <a:pt x="101600" y="708025"/>
                  </a:lnTo>
                  <a:lnTo>
                    <a:pt x="55562" y="746125"/>
                  </a:lnTo>
                  <a:lnTo>
                    <a:pt x="22225" y="819150"/>
                  </a:lnTo>
                  <a:lnTo>
                    <a:pt x="14287" y="863600"/>
                  </a:lnTo>
                  <a:lnTo>
                    <a:pt x="11112" y="915924"/>
                  </a:lnTo>
                  <a:lnTo>
                    <a:pt x="0" y="6075299"/>
                  </a:lnTo>
                  <a:lnTo>
                    <a:pt x="8771001" y="6075299"/>
                  </a:lnTo>
                  <a:lnTo>
                    <a:pt x="8767699" y="0"/>
                  </a:lnTo>
                  <a:close/>
                </a:path>
              </a:pathLst>
            </a:custGeom>
            <a:solidFill>
              <a:srgbClr val="FFFF99"/>
            </a:solidFill>
          </p:spPr>
          <p:txBody>
            <a:bodyPr wrap="square" lIns="0" tIns="0" rIns="0" bIns="0" rtlCol="0"/>
            <a:lstStyle/>
            <a:p>
              <a:endParaRPr sz="900"/>
            </a:p>
          </p:txBody>
        </p:sp>
        <p:sp>
          <p:nvSpPr>
            <p:cNvPr id="5" name="object 5"/>
            <p:cNvSpPr/>
            <p:nvPr/>
          </p:nvSpPr>
          <p:spPr>
            <a:xfrm>
              <a:off x="201612" y="728726"/>
              <a:ext cx="919480" cy="844550"/>
            </a:xfrm>
            <a:custGeom>
              <a:avLst/>
              <a:gdLst/>
              <a:ahLst/>
              <a:cxnLst/>
              <a:rect l="l" t="t" r="r" b="b"/>
              <a:pathLst>
                <a:path w="919480" h="844550">
                  <a:moveTo>
                    <a:pt x="919162" y="0"/>
                  </a:moveTo>
                  <a:lnTo>
                    <a:pt x="44450" y="631825"/>
                  </a:lnTo>
                  <a:lnTo>
                    <a:pt x="0" y="666750"/>
                  </a:lnTo>
                  <a:lnTo>
                    <a:pt x="142875" y="671449"/>
                  </a:lnTo>
                  <a:lnTo>
                    <a:pt x="244475" y="698500"/>
                  </a:lnTo>
                  <a:lnTo>
                    <a:pt x="512762" y="782574"/>
                  </a:lnTo>
                  <a:lnTo>
                    <a:pt x="590550" y="820674"/>
                  </a:lnTo>
                  <a:lnTo>
                    <a:pt x="652462" y="844550"/>
                  </a:lnTo>
                  <a:lnTo>
                    <a:pt x="652462" y="788924"/>
                  </a:lnTo>
                  <a:lnTo>
                    <a:pt x="658812" y="698500"/>
                  </a:lnTo>
                  <a:lnTo>
                    <a:pt x="674687" y="626999"/>
                  </a:lnTo>
                  <a:lnTo>
                    <a:pt x="700087" y="517525"/>
                  </a:lnTo>
                  <a:lnTo>
                    <a:pt x="725487" y="438150"/>
                  </a:lnTo>
                  <a:lnTo>
                    <a:pt x="752475" y="381000"/>
                  </a:lnTo>
                  <a:lnTo>
                    <a:pt x="774700" y="301625"/>
                  </a:lnTo>
                  <a:lnTo>
                    <a:pt x="800100" y="236474"/>
                  </a:lnTo>
                  <a:lnTo>
                    <a:pt x="833437" y="161925"/>
                  </a:lnTo>
                  <a:lnTo>
                    <a:pt x="919162" y="0"/>
                  </a:lnTo>
                  <a:close/>
                </a:path>
              </a:pathLst>
            </a:custGeom>
            <a:solidFill>
              <a:srgbClr val="F8F8F8">
                <a:alpha val="50195"/>
              </a:srgbClr>
            </a:solidFill>
          </p:spPr>
          <p:txBody>
            <a:bodyPr wrap="square" lIns="0" tIns="0" rIns="0" bIns="0" rtlCol="0"/>
            <a:lstStyle/>
            <a:p>
              <a:endParaRPr sz="900"/>
            </a:p>
          </p:txBody>
        </p:sp>
        <p:sp>
          <p:nvSpPr>
            <p:cNvPr id="6" name="object 6"/>
            <p:cNvSpPr/>
            <p:nvPr/>
          </p:nvSpPr>
          <p:spPr>
            <a:xfrm>
              <a:off x="188912" y="677926"/>
              <a:ext cx="982980" cy="749300"/>
            </a:xfrm>
            <a:custGeom>
              <a:avLst/>
              <a:gdLst/>
              <a:ahLst/>
              <a:cxnLst/>
              <a:rect l="l" t="t" r="r" b="b"/>
              <a:pathLst>
                <a:path w="982980" h="749300">
                  <a:moveTo>
                    <a:pt x="42620" y="692472"/>
                  </a:moveTo>
                  <a:lnTo>
                    <a:pt x="23812" y="706374"/>
                  </a:lnTo>
                  <a:lnTo>
                    <a:pt x="0" y="749300"/>
                  </a:lnTo>
                  <a:lnTo>
                    <a:pt x="42620" y="692472"/>
                  </a:lnTo>
                  <a:close/>
                </a:path>
                <a:path w="982980" h="749300">
                  <a:moveTo>
                    <a:pt x="514496" y="655574"/>
                  </a:moveTo>
                  <a:lnTo>
                    <a:pt x="209550" y="655574"/>
                  </a:lnTo>
                  <a:lnTo>
                    <a:pt x="352425" y="690499"/>
                  </a:lnTo>
                  <a:lnTo>
                    <a:pt x="477837" y="741299"/>
                  </a:lnTo>
                  <a:lnTo>
                    <a:pt x="514496" y="655574"/>
                  </a:lnTo>
                  <a:close/>
                </a:path>
                <a:path w="982980" h="749300">
                  <a:moveTo>
                    <a:pt x="53842" y="684178"/>
                  </a:moveTo>
                  <a:lnTo>
                    <a:pt x="47625" y="685800"/>
                  </a:lnTo>
                  <a:lnTo>
                    <a:pt x="42620" y="692472"/>
                  </a:lnTo>
                  <a:lnTo>
                    <a:pt x="53842" y="684178"/>
                  </a:lnTo>
                  <a:close/>
                </a:path>
                <a:path w="982980" h="749300">
                  <a:moveTo>
                    <a:pt x="982662" y="0"/>
                  </a:moveTo>
                  <a:lnTo>
                    <a:pt x="53842" y="684178"/>
                  </a:lnTo>
                  <a:lnTo>
                    <a:pt x="120650" y="666750"/>
                  </a:lnTo>
                  <a:lnTo>
                    <a:pt x="209550" y="655574"/>
                  </a:lnTo>
                  <a:lnTo>
                    <a:pt x="514496" y="655574"/>
                  </a:lnTo>
                  <a:lnTo>
                    <a:pt x="581025" y="499999"/>
                  </a:lnTo>
                  <a:lnTo>
                    <a:pt x="739775" y="242824"/>
                  </a:lnTo>
                  <a:lnTo>
                    <a:pt x="982662" y="0"/>
                  </a:lnTo>
                  <a:close/>
                </a:path>
              </a:pathLst>
            </a:custGeom>
            <a:solidFill>
              <a:srgbClr val="FFFFFF">
                <a:alpha val="50195"/>
              </a:srgbClr>
            </a:solidFill>
          </p:spPr>
          <p:txBody>
            <a:bodyPr wrap="square" lIns="0" tIns="0" rIns="0" bIns="0" rtlCol="0"/>
            <a:lstStyle/>
            <a:p>
              <a:endParaRPr sz="900"/>
            </a:p>
          </p:txBody>
        </p:sp>
        <p:sp>
          <p:nvSpPr>
            <p:cNvPr id="7" name="object 7"/>
            <p:cNvSpPr/>
            <p:nvPr/>
          </p:nvSpPr>
          <p:spPr>
            <a:xfrm>
              <a:off x="3254375" y="0"/>
              <a:ext cx="2603500" cy="660400"/>
            </a:xfrm>
            <a:prstGeom prst="rect">
              <a:avLst/>
            </a:prstGeom>
            <a:blipFill>
              <a:blip r:embed="rId3" cstate="print"/>
              <a:stretch>
                <a:fillRect/>
              </a:stretch>
            </a:blipFill>
          </p:spPr>
          <p:txBody>
            <a:bodyPr wrap="square" lIns="0" tIns="0" rIns="0" bIns="0" rtlCol="0"/>
            <a:lstStyle/>
            <a:p>
              <a:endParaRPr sz="900"/>
            </a:p>
          </p:txBody>
        </p:sp>
        <p:sp>
          <p:nvSpPr>
            <p:cNvPr id="8" name="object 8"/>
            <p:cNvSpPr/>
            <p:nvPr/>
          </p:nvSpPr>
          <p:spPr>
            <a:xfrm>
              <a:off x="4298950" y="15875"/>
              <a:ext cx="441325" cy="128905"/>
            </a:xfrm>
            <a:custGeom>
              <a:avLst/>
              <a:gdLst/>
              <a:ahLst/>
              <a:cxnLst/>
              <a:rect l="l" t="t" r="r" b="b"/>
              <a:pathLst>
                <a:path w="441325" h="128905">
                  <a:moveTo>
                    <a:pt x="266700" y="0"/>
                  </a:moveTo>
                  <a:lnTo>
                    <a:pt x="201549" y="0"/>
                  </a:lnTo>
                  <a:lnTo>
                    <a:pt x="150749" y="4699"/>
                  </a:lnTo>
                  <a:lnTo>
                    <a:pt x="99949" y="22225"/>
                  </a:lnTo>
                  <a:lnTo>
                    <a:pt x="65024" y="45974"/>
                  </a:lnTo>
                  <a:lnTo>
                    <a:pt x="33274" y="68199"/>
                  </a:lnTo>
                  <a:lnTo>
                    <a:pt x="7874" y="98425"/>
                  </a:lnTo>
                  <a:lnTo>
                    <a:pt x="0" y="112649"/>
                  </a:lnTo>
                  <a:lnTo>
                    <a:pt x="1524" y="128524"/>
                  </a:lnTo>
                  <a:lnTo>
                    <a:pt x="22225" y="98425"/>
                  </a:lnTo>
                  <a:lnTo>
                    <a:pt x="44450" y="80899"/>
                  </a:lnTo>
                  <a:lnTo>
                    <a:pt x="87249" y="52324"/>
                  </a:lnTo>
                  <a:lnTo>
                    <a:pt x="123825" y="36449"/>
                  </a:lnTo>
                  <a:lnTo>
                    <a:pt x="166624" y="22225"/>
                  </a:lnTo>
                  <a:lnTo>
                    <a:pt x="207899" y="17399"/>
                  </a:lnTo>
                  <a:lnTo>
                    <a:pt x="233425" y="17399"/>
                  </a:lnTo>
                  <a:lnTo>
                    <a:pt x="265175" y="20574"/>
                  </a:lnTo>
                  <a:lnTo>
                    <a:pt x="295275" y="22225"/>
                  </a:lnTo>
                  <a:lnTo>
                    <a:pt x="327025" y="31750"/>
                  </a:lnTo>
                  <a:lnTo>
                    <a:pt x="379475" y="55499"/>
                  </a:lnTo>
                  <a:lnTo>
                    <a:pt x="404875" y="77724"/>
                  </a:lnTo>
                  <a:lnTo>
                    <a:pt x="441325" y="103124"/>
                  </a:lnTo>
                  <a:lnTo>
                    <a:pt x="430275" y="77724"/>
                  </a:lnTo>
                  <a:lnTo>
                    <a:pt x="403225" y="50800"/>
                  </a:lnTo>
                  <a:lnTo>
                    <a:pt x="368300" y="31750"/>
                  </a:lnTo>
                  <a:lnTo>
                    <a:pt x="322325" y="11049"/>
                  </a:lnTo>
                  <a:lnTo>
                    <a:pt x="266700" y="0"/>
                  </a:lnTo>
                  <a:close/>
                </a:path>
              </a:pathLst>
            </a:custGeom>
            <a:solidFill>
              <a:srgbClr val="FFFFFF"/>
            </a:solidFill>
          </p:spPr>
          <p:txBody>
            <a:bodyPr wrap="square" lIns="0" tIns="0" rIns="0" bIns="0" rtlCol="0"/>
            <a:lstStyle/>
            <a:p>
              <a:endParaRPr sz="900"/>
            </a:p>
          </p:txBody>
        </p:sp>
        <p:sp>
          <p:nvSpPr>
            <p:cNvPr id="9" name="object 9"/>
            <p:cNvSpPr/>
            <p:nvPr/>
          </p:nvSpPr>
          <p:spPr>
            <a:xfrm>
              <a:off x="3463925" y="68326"/>
              <a:ext cx="2154174" cy="919099"/>
            </a:xfrm>
            <a:prstGeom prst="rect">
              <a:avLst/>
            </a:prstGeom>
            <a:blipFill>
              <a:blip r:embed="rId4" cstate="print"/>
              <a:stretch>
                <a:fillRect/>
              </a:stretch>
            </a:blipFill>
          </p:spPr>
          <p:txBody>
            <a:bodyPr wrap="square" lIns="0" tIns="0" rIns="0" bIns="0" rtlCol="0"/>
            <a:lstStyle/>
            <a:p>
              <a:endParaRPr sz="900"/>
            </a:p>
          </p:txBody>
        </p:sp>
        <p:sp>
          <p:nvSpPr>
            <p:cNvPr id="10" name="object 10"/>
            <p:cNvSpPr/>
            <p:nvPr/>
          </p:nvSpPr>
          <p:spPr>
            <a:xfrm>
              <a:off x="3513201" y="488950"/>
              <a:ext cx="849630" cy="290830"/>
            </a:xfrm>
            <a:custGeom>
              <a:avLst/>
              <a:gdLst/>
              <a:ahLst/>
              <a:cxnLst/>
              <a:rect l="l" t="t" r="r" b="b"/>
              <a:pathLst>
                <a:path w="849629" h="290830">
                  <a:moveTo>
                    <a:pt x="814324" y="0"/>
                  </a:moveTo>
                  <a:lnTo>
                    <a:pt x="822325" y="42799"/>
                  </a:lnTo>
                  <a:lnTo>
                    <a:pt x="803275" y="65024"/>
                  </a:lnTo>
                  <a:lnTo>
                    <a:pt x="746125" y="69850"/>
                  </a:lnTo>
                  <a:lnTo>
                    <a:pt x="750824" y="66675"/>
                  </a:lnTo>
                  <a:lnTo>
                    <a:pt x="642874" y="68199"/>
                  </a:lnTo>
                  <a:lnTo>
                    <a:pt x="508000" y="85725"/>
                  </a:lnTo>
                  <a:lnTo>
                    <a:pt x="442849" y="96774"/>
                  </a:lnTo>
                  <a:lnTo>
                    <a:pt x="376174" y="109474"/>
                  </a:lnTo>
                  <a:lnTo>
                    <a:pt x="288925" y="117475"/>
                  </a:lnTo>
                  <a:lnTo>
                    <a:pt x="233299" y="130175"/>
                  </a:lnTo>
                  <a:lnTo>
                    <a:pt x="166624" y="139700"/>
                  </a:lnTo>
                  <a:lnTo>
                    <a:pt x="77724" y="174625"/>
                  </a:lnTo>
                  <a:lnTo>
                    <a:pt x="26924" y="211074"/>
                  </a:lnTo>
                  <a:lnTo>
                    <a:pt x="11049" y="242824"/>
                  </a:lnTo>
                  <a:lnTo>
                    <a:pt x="0" y="290449"/>
                  </a:lnTo>
                  <a:lnTo>
                    <a:pt x="23749" y="260350"/>
                  </a:lnTo>
                  <a:lnTo>
                    <a:pt x="47625" y="222250"/>
                  </a:lnTo>
                  <a:lnTo>
                    <a:pt x="88900" y="203200"/>
                  </a:lnTo>
                  <a:lnTo>
                    <a:pt x="146050" y="172974"/>
                  </a:lnTo>
                  <a:lnTo>
                    <a:pt x="214249" y="157099"/>
                  </a:lnTo>
                  <a:lnTo>
                    <a:pt x="306324" y="142875"/>
                  </a:lnTo>
                  <a:lnTo>
                    <a:pt x="417449" y="127000"/>
                  </a:lnTo>
                  <a:lnTo>
                    <a:pt x="512699" y="111125"/>
                  </a:lnTo>
                  <a:lnTo>
                    <a:pt x="633349" y="96774"/>
                  </a:lnTo>
                  <a:lnTo>
                    <a:pt x="746125" y="90424"/>
                  </a:lnTo>
                  <a:lnTo>
                    <a:pt x="814324" y="82550"/>
                  </a:lnTo>
                  <a:lnTo>
                    <a:pt x="849249" y="61849"/>
                  </a:lnTo>
                  <a:lnTo>
                    <a:pt x="846074" y="36449"/>
                  </a:lnTo>
                  <a:lnTo>
                    <a:pt x="814324" y="0"/>
                  </a:lnTo>
                  <a:close/>
                </a:path>
              </a:pathLst>
            </a:custGeom>
            <a:solidFill>
              <a:srgbClr val="FFFFFF"/>
            </a:solidFill>
          </p:spPr>
          <p:txBody>
            <a:bodyPr wrap="square" lIns="0" tIns="0" rIns="0" bIns="0" rtlCol="0"/>
            <a:lstStyle/>
            <a:p>
              <a:endParaRPr sz="900"/>
            </a:p>
          </p:txBody>
        </p:sp>
        <p:sp>
          <p:nvSpPr>
            <p:cNvPr id="11" name="object 11"/>
            <p:cNvSpPr/>
            <p:nvPr/>
          </p:nvSpPr>
          <p:spPr>
            <a:xfrm>
              <a:off x="3487801" y="911225"/>
              <a:ext cx="2103755" cy="62230"/>
            </a:xfrm>
            <a:custGeom>
              <a:avLst/>
              <a:gdLst/>
              <a:ahLst/>
              <a:cxnLst/>
              <a:rect l="l" t="t" r="r" b="b"/>
              <a:pathLst>
                <a:path w="2103754" h="62230">
                  <a:moveTo>
                    <a:pt x="9525" y="0"/>
                  </a:moveTo>
                  <a:lnTo>
                    <a:pt x="0" y="15875"/>
                  </a:lnTo>
                  <a:lnTo>
                    <a:pt x="9525" y="39624"/>
                  </a:lnTo>
                  <a:lnTo>
                    <a:pt x="26924" y="47625"/>
                  </a:lnTo>
                  <a:lnTo>
                    <a:pt x="57150" y="57150"/>
                  </a:lnTo>
                  <a:lnTo>
                    <a:pt x="180975" y="58674"/>
                  </a:lnTo>
                  <a:lnTo>
                    <a:pt x="436499" y="60325"/>
                  </a:lnTo>
                  <a:lnTo>
                    <a:pt x="604774" y="57150"/>
                  </a:lnTo>
                  <a:lnTo>
                    <a:pt x="658749" y="58674"/>
                  </a:lnTo>
                  <a:lnTo>
                    <a:pt x="695325" y="58674"/>
                  </a:lnTo>
                  <a:lnTo>
                    <a:pt x="752475" y="60325"/>
                  </a:lnTo>
                  <a:lnTo>
                    <a:pt x="917575" y="60325"/>
                  </a:lnTo>
                  <a:lnTo>
                    <a:pt x="949325" y="58674"/>
                  </a:lnTo>
                  <a:lnTo>
                    <a:pt x="1096899" y="57150"/>
                  </a:lnTo>
                  <a:lnTo>
                    <a:pt x="1149350" y="57150"/>
                  </a:lnTo>
                  <a:lnTo>
                    <a:pt x="1233424" y="60325"/>
                  </a:lnTo>
                  <a:lnTo>
                    <a:pt x="1309624" y="60325"/>
                  </a:lnTo>
                  <a:lnTo>
                    <a:pt x="1363599" y="61849"/>
                  </a:lnTo>
                  <a:lnTo>
                    <a:pt x="1400175" y="58674"/>
                  </a:lnTo>
                  <a:lnTo>
                    <a:pt x="1409700" y="60325"/>
                  </a:lnTo>
                  <a:lnTo>
                    <a:pt x="1519174" y="58674"/>
                  </a:lnTo>
                  <a:lnTo>
                    <a:pt x="1527175" y="57150"/>
                  </a:lnTo>
                  <a:lnTo>
                    <a:pt x="1555750" y="58674"/>
                  </a:lnTo>
                  <a:lnTo>
                    <a:pt x="1593850" y="60325"/>
                  </a:lnTo>
                  <a:lnTo>
                    <a:pt x="1604899" y="60325"/>
                  </a:lnTo>
                  <a:lnTo>
                    <a:pt x="1658874" y="58674"/>
                  </a:lnTo>
                  <a:lnTo>
                    <a:pt x="1692275" y="57150"/>
                  </a:lnTo>
                  <a:lnTo>
                    <a:pt x="1787525" y="57150"/>
                  </a:lnTo>
                  <a:lnTo>
                    <a:pt x="1849374" y="60325"/>
                  </a:lnTo>
                  <a:lnTo>
                    <a:pt x="1858899" y="60325"/>
                  </a:lnTo>
                  <a:lnTo>
                    <a:pt x="1927225" y="57150"/>
                  </a:lnTo>
                  <a:lnTo>
                    <a:pt x="1987550" y="60325"/>
                  </a:lnTo>
                  <a:lnTo>
                    <a:pt x="1995424" y="58674"/>
                  </a:lnTo>
                  <a:lnTo>
                    <a:pt x="2077974" y="58674"/>
                  </a:lnTo>
                  <a:lnTo>
                    <a:pt x="2103374" y="50800"/>
                  </a:lnTo>
                  <a:lnTo>
                    <a:pt x="2060575" y="34925"/>
                  </a:lnTo>
                  <a:lnTo>
                    <a:pt x="2049399" y="34925"/>
                  </a:lnTo>
                  <a:lnTo>
                    <a:pt x="2011299" y="31750"/>
                  </a:lnTo>
                  <a:lnTo>
                    <a:pt x="2017649" y="34925"/>
                  </a:lnTo>
                  <a:lnTo>
                    <a:pt x="1993900" y="38100"/>
                  </a:lnTo>
                  <a:lnTo>
                    <a:pt x="1982724" y="36449"/>
                  </a:lnTo>
                  <a:lnTo>
                    <a:pt x="1725549" y="23749"/>
                  </a:lnTo>
                  <a:lnTo>
                    <a:pt x="1647825" y="23749"/>
                  </a:lnTo>
                  <a:lnTo>
                    <a:pt x="1611249" y="26924"/>
                  </a:lnTo>
                  <a:lnTo>
                    <a:pt x="1496949" y="33274"/>
                  </a:lnTo>
                  <a:lnTo>
                    <a:pt x="1435100" y="33274"/>
                  </a:lnTo>
                  <a:lnTo>
                    <a:pt x="1387475" y="31750"/>
                  </a:lnTo>
                  <a:lnTo>
                    <a:pt x="1379474" y="31750"/>
                  </a:lnTo>
                  <a:lnTo>
                    <a:pt x="1300099" y="28575"/>
                  </a:lnTo>
                  <a:lnTo>
                    <a:pt x="1193800" y="28575"/>
                  </a:lnTo>
                  <a:lnTo>
                    <a:pt x="1125474" y="31750"/>
                  </a:lnTo>
                  <a:lnTo>
                    <a:pt x="1076325" y="31750"/>
                  </a:lnTo>
                  <a:lnTo>
                    <a:pt x="1039749" y="33274"/>
                  </a:lnTo>
                  <a:lnTo>
                    <a:pt x="968375" y="34925"/>
                  </a:lnTo>
                  <a:lnTo>
                    <a:pt x="927100" y="34925"/>
                  </a:lnTo>
                  <a:lnTo>
                    <a:pt x="877824" y="31750"/>
                  </a:lnTo>
                  <a:lnTo>
                    <a:pt x="841375" y="30099"/>
                  </a:lnTo>
                  <a:lnTo>
                    <a:pt x="831850" y="30099"/>
                  </a:lnTo>
                  <a:lnTo>
                    <a:pt x="787400" y="26924"/>
                  </a:lnTo>
                  <a:lnTo>
                    <a:pt x="725424" y="26924"/>
                  </a:lnTo>
                  <a:lnTo>
                    <a:pt x="692150" y="28575"/>
                  </a:lnTo>
                  <a:lnTo>
                    <a:pt x="641350" y="31750"/>
                  </a:lnTo>
                  <a:lnTo>
                    <a:pt x="600075" y="33274"/>
                  </a:lnTo>
                  <a:lnTo>
                    <a:pt x="592074" y="33274"/>
                  </a:lnTo>
                  <a:lnTo>
                    <a:pt x="539750" y="36449"/>
                  </a:lnTo>
                  <a:lnTo>
                    <a:pt x="531749" y="36449"/>
                  </a:lnTo>
                  <a:lnTo>
                    <a:pt x="479425" y="38100"/>
                  </a:lnTo>
                  <a:lnTo>
                    <a:pt x="449199" y="38100"/>
                  </a:lnTo>
                  <a:lnTo>
                    <a:pt x="409575" y="34925"/>
                  </a:lnTo>
                  <a:lnTo>
                    <a:pt x="379349" y="31750"/>
                  </a:lnTo>
                  <a:lnTo>
                    <a:pt x="325374" y="31750"/>
                  </a:lnTo>
                  <a:lnTo>
                    <a:pt x="284099" y="33274"/>
                  </a:lnTo>
                  <a:lnTo>
                    <a:pt x="233299" y="36449"/>
                  </a:lnTo>
                  <a:lnTo>
                    <a:pt x="211074" y="36449"/>
                  </a:lnTo>
                  <a:lnTo>
                    <a:pt x="130175" y="31750"/>
                  </a:lnTo>
                  <a:lnTo>
                    <a:pt x="93599" y="30099"/>
                  </a:lnTo>
                  <a:lnTo>
                    <a:pt x="76200" y="30099"/>
                  </a:lnTo>
                  <a:lnTo>
                    <a:pt x="60325" y="31750"/>
                  </a:lnTo>
                  <a:lnTo>
                    <a:pt x="9525" y="0"/>
                  </a:lnTo>
                  <a:close/>
                </a:path>
              </a:pathLst>
            </a:custGeom>
            <a:solidFill>
              <a:srgbClr val="FFFF99"/>
            </a:solidFill>
          </p:spPr>
          <p:txBody>
            <a:bodyPr wrap="square" lIns="0" tIns="0" rIns="0" bIns="0" rtlCol="0"/>
            <a:lstStyle/>
            <a:p>
              <a:endParaRPr sz="900"/>
            </a:p>
          </p:txBody>
        </p:sp>
        <p:sp>
          <p:nvSpPr>
            <p:cNvPr id="12" name="object 12"/>
            <p:cNvSpPr/>
            <p:nvPr/>
          </p:nvSpPr>
          <p:spPr>
            <a:xfrm>
              <a:off x="3511550" y="487426"/>
              <a:ext cx="2062099" cy="353949"/>
            </a:xfrm>
            <a:prstGeom prst="rect">
              <a:avLst/>
            </a:prstGeom>
            <a:blipFill>
              <a:blip r:embed="rId5" cstate="print"/>
              <a:stretch>
                <a:fillRect/>
              </a:stretch>
            </a:blipFill>
          </p:spPr>
          <p:txBody>
            <a:bodyPr wrap="square" lIns="0" tIns="0" rIns="0" bIns="0" rtlCol="0"/>
            <a:lstStyle/>
            <a:p>
              <a:endParaRPr sz="900"/>
            </a:p>
          </p:txBody>
        </p:sp>
        <p:sp>
          <p:nvSpPr>
            <p:cNvPr id="13" name="object 13"/>
            <p:cNvSpPr/>
            <p:nvPr/>
          </p:nvSpPr>
          <p:spPr>
            <a:xfrm>
              <a:off x="4653026" y="492125"/>
              <a:ext cx="885825" cy="290830"/>
            </a:xfrm>
            <a:custGeom>
              <a:avLst/>
              <a:gdLst/>
              <a:ahLst/>
              <a:cxnLst/>
              <a:rect l="l" t="t" r="r" b="b"/>
              <a:pathLst>
                <a:path w="885825" h="290830">
                  <a:moveTo>
                    <a:pt x="33274" y="0"/>
                  </a:moveTo>
                  <a:lnTo>
                    <a:pt x="1524" y="38100"/>
                  </a:lnTo>
                  <a:lnTo>
                    <a:pt x="0" y="63500"/>
                  </a:lnTo>
                  <a:lnTo>
                    <a:pt x="33274" y="82550"/>
                  </a:lnTo>
                  <a:lnTo>
                    <a:pt x="104775" y="90424"/>
                  </a:lnTo>
                  <a:lnTo>
                    <a:pt x="222250" y="95250"/>
                  </a:lnTo>
                  <a:lnTo>
                    <a:pt x="349250" y="111125"/>
                  </a:lnTo>
                  <a:lnTo>
                    <a:pt x="449199" y="127000"/>
                  </a:lnTo>
                  <a:lnTo>
                    <a:pt x="565150" y="142875"/>
                  </a:lnTo>
                  <a:lnTo>
                    <a:pt x="661924" y="158750"/>
                  </a:lnTo>
                  <a:lnTo>
                    <a:pt x="731774" y="172974"/>
                  </a:lnTo>
                  <a:lnTo>
                    <a:pt x="790575" y="203200"/>
                  </a:lnTo>
                  <a:lnTo>
                    <a:pt x="833374" y="222250"/>
                  </a:lnTo>
                  <a:lnTo>
                    <a:pt x="858774" y="260350"/>
                  </a:lnTo>
                  <a:lnTo>
                    <a:pt x="885825" y="290449"/>
                  </a:lnTo>
                  <a:lnTo>
                    <a:pt x="873125" y="242824"/>
                  </a:lnTo>
                  <a:lnTo>
                    <a:pt x="855599" y="211074"/>
                  </a:lnTo>
                  <a:lnTo>
                    <a:pt x="801624" y="176149"/>
                  </a:lnTo>
                  <a:lnTo>
                    <a:pt x="709549" y="139700"/>
                  </a:lnTo>
                  <a:lnTo>
                    <a:pt x="641350" y="128524"/>
                  </a:lnTo>
                  <a:lnTo>
                    <a:pt x="582549" y="117475"/>
                  </a:lnTo>
                  <a:lnTo>
                    <a:pt x="492125" y="109474"/>
                  </a:lnTo>
                  <a:lnTo>
                    <a:pt x="420624" y="95250"/>
                  </a:lnTo>
                  <a:lnTo>
                    <a:pt x="355600" y="85725"/>
                  </a:lnTo>
                  <a:lnTo>
                    <a:pt x="288925" y="77724"/>
                  </a:lnTo>
                  <a:lnTo>
                    <a:pt x="212725" y="68199"/>
                  </a:lnTo>
                  <a:lnTo>
                    <a:pt x="101600" y="66675"/>
                  </a:lnTo>
                  <a:lnTo>
                    <a:pt x="104775" y="69850"/>
                  </a:lnTo>
                  <a:lnTo>
                    <a:pt x="45974" y="65024"/>
                  </a:lnTo>
                  <a:lnTo>
                    <a:pt x="26924" y="42799"/>
                  </a:lnTo>
                  <a:lnTo>
                    <a:pt x="33274" y="0"/>
                  </a:lnTo>
                  <a:close/>
                </a:path>
              </a:pathLst>
            </a:custGeom>
            <a:solidFill>
              <a:srgbClr val="FFFFFF"/>
            </a:solidFill>
          </p:spPr>
          <p:txBody>
            <a:bodyPr wrap="square" lIns="0" tIns="0" rIns="0" bIns="0" rtlCol="0"/>
            <a:lstStyle/>
            <a:p>
              <a:endParaRPr sz="900"/>
            </a:p>
          </p:txBody>
        </p:sp>
        <p:sp>
          <p:nvSpPr>
            <p:cNvPr id="14" name="object 14"/>
            <p:cNvSpPr/>
            <p:nvPr/>
          </p:nvSpPr>
          <p:spPr>
            <a:xfrm>
              <a:off x="3654425" y="2257425"/>
              <a:ext cx="2046605" cy="88900"/>
            </a:xfrm>
            <a:custGeom>
              <a:avLst/>
              <a:gdLst/>
              <a:ahLst/>
              <a:cxnLst/>
              <a:rect l="l" t="t" r="r" b="b"/>
              <a:pathLst>
                <a:path w="2046604" h="88900">
                  <a:moveTo>
                    <a:pt x="14543" y="8910"/>
                  </a:moveTo>
                  <a:lnTo>
                    <a:pt x="14224" y="9525"/>
                  </a:lnTo>
                  <a:lnTo>
                    <a:pt x="10851" y="9525"/>
                  </a:lnTo>
                  <a:lnTo>
                    <a:pt x="0" y="30099"/>
                  </a:lnTo>
                  <a:lnTo>
                    <a:pt x="3175" y="63500"/>
                  </a:lnTo>
                  <a:lnTo>
                    <a:pt x="44450" y="79375"/>
                  </a:lnTo>
                  <a:lnTo>
                    <a:pt x="234950" y="84200"/>
                  </a:lnTo>
                  <a:lnTo>
                    <a:pt x="1808099" y="84200"/>
                  </a:lnTo>
                  <a:lnTo>
                    <a:pt x="1946275" y="88900"/>
                  </a:lnTo>
                  <a:lnTo>
                    <a:pt x="2030349" y="74675"/>
                  </a:lnTo>
                  <a:lnTo>
                    <a:pt x="2033224" y="68325"/>
                  </a:lnTo>
                  <a:lnTo>
                    <a:pt x="499999" y="68325"/>
                  </a:lnTo>
                  <a:lnTo>
                    <a:pt x="451685" y="66675"/>
                  </a:lnTo>
                  <a:lnTo>
                    <a:pt x="223774" y="66675"/>
                  </a:lnTo>
                  <a:lnTo>
                    <a:pt x="123825" y="63500"/>
                  </a:lnTo>
                  <a:lnTo>
                    <a:pt x="65024" y="63500"/>
                  </a:lnTo>
                  <a:lnTo>
                    <a:pt x="31750" y="55499"/>
                  </a:lnTo>
                  <a:lnTo>
                    <a:pt x="22225" y="34925"/>
                  </a:lnTo>
                  <a:lnTo>
                    <a:pt x="16919" y="11049"/>
                  </a:lnTo>
                  <a:lnTo>
                    <a:pt x="14224" y="11049"/>
                  </a:lnTo>
                  <a:lnTo>
                    <a:pt x="14451" y="9525"/>
                  </a:lnTo>
                  <a:lnTo>
                    <a:pt x="11049" y="9525"/>
                  </a:lnTo>
                  <a:lnTo>
                    <a:pt x="10893" y="9444"/>
                  </a:lnTo>
                  <a:lnTo>
                    <a:pt x="14463" y="9444"/>
                  </a:lnTo>
                  <a:lnTo>
                    <a:pt x="14543" y="8910"/>
                  </a:lnTo>
                  <a:close/>
                </a:path>
                <a:path w="2046604" h="88900">
                  <a:moveTo>
                    <a:pt x="1808099" y="84200"/>
                  </a:moveTo>
                  <a:lnTo>
                    <a:pt x="1317625" y="84200"/>
                  </a:lnTo>
                  <a:lnTo>
                    <a:pt x="1576324" y="87375"/>
                  </a:lnTo>
                  <a:lnTo>
                    <a:pt x="1808099" y="84200"/>
                  </a:lnTo>
                  <a:close/>
                </a:path>
                <a:path w="2046604" h="88900">
                  <a:moveTo>
                    <a:pt x="1130300" y="60325"/>
                  </a:moveTo>
                  <a:lnTo>
                    <a:pt x="499999" y="68325"/>
                  </a:lnTo>
                  <a:lnTo>
                    <a:pt x="2033224" y="68325"/>
                  </a:lnTo>
                  <a:lnTo>
                    <a:pt x="2035410" y="63500"/>
                  </a:lnTo>
                  <a:lnTo>
                    <a:pt x="1339850" y="63500"/>
                  </a:lnTo>
                  <a:lnTo>
                    <a:pt x="1130300" y="60325"/>
                  </a:lnTo>
                  <a:close/>
                </a:path>
                <a:path w="2046604" h="88900">
                  <a:moveTo>
                    <a:pt x="358775" y="63500"/>
                  </a:moveTo>
                  <a:lnTo>
                    <a:pt x="223774" y="66675"/>
                  </a:lnTo>
                  <a:lnTo>
                    <a:pt x="451685" y="66675"/>
                  </a:lnTo>
                  <a:lnTo>
                    <a:pt x="358775" y="63500"/>
                  </a:lnTo>
                  <a:close/>
                </a:path>
                <a:path w="2046604" h="88900">
                  <a:moveTo>
                    <a:pt x="2023999" y="22225"/>
                  </a:moveTo>
                  <a:lnTo>
                    <a:pt x="2022475" y="42799"/>
                  </a:lnTo>
                  <a:lnTo>
                    <a:pt x="2001774" y="55499"/>
                  </a:lnTo>
                  <a:lnTo>
                    <a:pt x="1962150" y="60325"/>
                  </a:lnTo>
                  <a:lnTo>
                    <a:pt x="1898650" y="63500"/>
                  </a:lnTo>
                  <a:lnTo>
                    <a:pt x="2035410" y="63500"/>
                  </a:lnTo>
                  <a:lnTo>
                    <a:pt x="2046224" y="39624"/>
                  </a:lnTo>
                  <a:lnTo>
                    <a:pt x="2023999" y="22225"/>
                  </a:lnTo>
                  <a:close/>
                </a:path>
                <a:path w="2046604" h="88900">
                  <a:moveTo>
                    <a:pt x="15875" y="6350"/>
                  </a:moveTo>
                  <a:lnTo>
                    <a:pt x="14224" y="11049"/>
                  </a:lnTo>
                  <a:lnTo>
                    <a:pt x="16919" y="11049"/>
                  </a:lnTo>
                  <a:lnTo>
                    <a:pt x="15875" y="6350"/>
                  </a:lnTo>
                  <a:close/>
                </a:path>
                <a:path w="2046604" h="88900">
                  <a:moveTo>
                    <a:pt x="14736" y="6566"/>
                  </a:moveTo>
                  <a:lnTo>
                    <a:pt x="12314" y="7028"/>
                  </a:lnTo>
                  <a:lnTo>
                    <a:pt x="11049" y="9525"/>
                  </a:lnTo>
                  <a:lnTo>
                    <a:pt x="14224" y="9525"/>
                  </a:lnTo>
                  <a:lnTo>
                    <a:pt x="14736" y="6566"/>
                  </a:lnTo>
                  <a:close/>
                </a:path>
                <a:path w="2046604" h="88900">
                  <a:moveTo>
                    <a:pt x="12151" y="7059"/>
                  </a:moveTo>
                  <a:lnTo>
                    <a:pt x="7874" y="7874"/>
                  </a:lnTo>
                  <a:lnTo>
                    <a:pt x="10893" y="9444"/>
                  </a:lnTo>
                  <a:lnTo>
                    <a:pt x="12151" y="7059"/>
                  </a:lnTo>
                  <a:close/>
                </a:path>
                <a:path w="2046604" h="88900">
                  <a:moveTo>
                    <a:pt x="15875" y="6350"/>
                  </a:moveTo>
                  <a:lnTo>
                    <a:pt x="14898" y="6536"/>
                  </a:lnTo>
                  <a:lnTo>
                    <a:pt x="14543" y="8910"/>
                  </a:lnTo>
                  <a:lnTo>
                    <a:pt x="15875" y="6350"/>
                  </a:lnTo>
                  <a:close/>
                </a:path>
                <a:path w="2046604" h="88900">
                  <a:moveTo>
                    <a:pt x="15875" y="0"/>
                  </a:moveTo>
                  <a:lnTo>
                    <a:pt x="12151" y="7059"/>
                  </a:lnTo>
                  <a:lnTo>
                    <a:pt x="12314" y="7028"/>
                  </a:lnTo>
                  <a:lnTo>
                    <a:pt x="15875" y="0"/>
                  </a:lnTo>
                  <a:close/>
                </a:path>
                <a:path w="2046604" h="88900">
                  <a:moveTo>
                    <a:pt x="15875" y="0"/>
                  </a:moveTo>
                  <a:lnTo>
                    <a:pt x="14736" y="6566"/>
                  </a:lnTo>
                  <a:lnTo>
                    <a:pt x="14898" y="6536"/>
                  </a:lnTo>
                  <a:lnTo>
                    <a:pt x="15875" y="0"/>
                  </a:lnTo>
                  <a:close/>
                </a:path>
              </a:pathLst>
            </a:custGeom>
            <a:solidFill>
              <a:srgbClr val="FFFF99"/>
            </a:solidFill>
          </p:spPr>
          <p:txBody>
            <a:bodyPr wrap="square" lIns="0" tIns="0" rIns="0" bIns="0" rtlCol="0"/>
            <a:lstStyle/>
            <a:p>
              <a:endParaRPr sz="900"/>
            </a:p>
          </p:txBody>
        </p:sp>
      </p:grpSp>
      <p:sp>
        <p:nvSpPr>
          <p:cNvPr id="15" name="object 15"/>
          <p:cNvSpPr txBox="1"/>
          <p:nvPr/>
        </p:nvSpPr>
        <p:spPr>
          <a:xfrm>
            <a:off x="1222210" y="1565771"/>
            <a:ext cx="9963654" cy="3955570"/>
          </a:xfrm>
          <a:prstGeom prst="rect">
            <a:avLst/>
          </a:prstGeom>
        </p:spPr>
        <p:txBody>
          <a:bodyPr vert="horz" wrap="square" lIns="0" tIns="15875" rIns="0" bIns="0" rtlCol="0">
            <a:spAutoFit/>
          </a:bodyPr>
          <a:lstStyle/>
          <a:p>
            <a:pPr>
              <a:buClr>
                <a:srgbClr val="535353"/>
              </a:buClr>
              <a:buFont typeface="Arial" pitchFamily="34" charset="0"/>
              <a:buChar char="•"/>
            </a:pPr>
            <a:r>
              <a:rPr lang="es-ES" sz="3200" spc="-6" dirty="0">
                <a:latin typeface="Times New Roman"/>
                <a:cs typeface="Times New Roman"/>
              </a:rPr>
              <a:t> </a:t>
            </a:r>
            <a:r>
              <a:rPr lang="en-US" sz="3200" dirty="0">
                <a:solidFill>
                  <a:srgbClr val="C00000"/>
                </a:solidFill>
                <a:latin typeface="Times New Roman"/>
                <a:cs typeface="Times New Roman"/>
              </a:rPr>
              <a:t>AJAX (Asynchronous JavaScript And XML) is a set of technologies that facilitates the creation of more interactive websites.</a:t>
            </a:r>
            <a:r>
              <a:rPr lang="en-US" sz="3200" spc="-6" dirty="0">
                <a:latin typeface="Times New Roman"/>
                <a:cs typeface="Times New Roman"/>
              </a:rPr>
              <a:t>
 </a:t>
            </a:r>
            <a:r>
              <a:rPr lang="en-US" sz="3200" dirty="0">
                <a:solidFill>
                  <a:srgbClr val="00AF50"/>
                </a:solidFill>
                <a:latin typeface="Times New Roman"/>
                <a:cs typeface="Times New Roman"/>
              </a:rPr>
              <a:t>With AJAX we can communicate with the backend and update the website without having to refresh the page.</a:t>
            </a:r>
            <a:r>
              <a:rPr lang="en-US" sz="3200" spc="-6" dirty="0">
                <a:latin typeface="Times New Roman"/>
                <a:cs typeface="Times New Roman"/>
              </a:rPr>
              <a:t>
 </a:t>
            </a:r>
            <a:r>
              <a:rPr lang="en-US" sz="3200" dirty="0">
                <a:solidFill>
                  <a:srgbClr val="C00000"/>
                </a:solidFill>
                <a:latin typeface="Times New Roman"/>
                <a:cs typeface="Times New Roman"/>
              </a:rPr>
              <a:t>This makes pages faster</a:t>
            </a:r>
            <a:r>
              <a:rPr lang="en-US" sz="3200" spc="-6" dirty="0">
                <a:latin typeface="Times New Roman"/>
                <a:cs typeface="Times New Roman"/>
              </a:rPr>
              <a:t>
 </a:t>
            </a:r>
            <a:r>
              <a:rPr lang="en-US" sz="3200" dirty="0">
                <a:solidFill>
                  <a:srgbClr val="00AF50"/>
                </a:solidFill>
                <a:latin typeface="Times New Roman"/>
                <a:cs typeface="Times New Roman"/>
              </a:rPr>
              <a:t>Works on standard technologies, without the need for Flash plugins</a:t>
            </a:r>
            <a:endParaRPr lang="es-ES" sz="3200" dirty="0">
              <a:solidFill>
                <a:srgbClr val="00AF50"/>
              </a:solidFill>
              <a:latin typeface="Times New Roman"/>
              <a:cs typeface="Times New Roman"/>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4737" y="0"/>
            <a:ext cx="11798300" cy="6803390"/>
            <a:chOff x="146050" y="0"/>
            <a:chExt cx="8848725" cy="6803390"/>
          </a:xfrm>
        </p:grpSpPr>
        <p:sp>
          <p:nvSpPr>
            <p:cNvPr id="4" name="object 4"/>
            <p:cNvSpPr/>
            <p:nvPr/>
          </p:nvSpPr>
          <p:spPr>
            <a:xfrm>
              <a:off x="220980" y="723898"/>
              <a:ext cx="8773668" cy="6079236"/>
            </a:xfrm>
            <a:prstGeom prst="rect">
              <a:avLst/>
            </a:prstGeom>
            <a:blipFill>
              <a:blip r:embed="rId2" cstate="print"/>
              <a:stretch>
                <a:fillRect/>
              </a:stretch>
            </a:blipFill>
          </p:spPr>
          <p:txBody>
            <a:bodyPr wrap="square" lIns="0" tIns="0" rIns="0" bIns="0" rtlCol="0"/>
            <a:lstStyle/>
            <a:p>
              <a:endParaRPr sz="900"/>
            </a:p>
          </p:txBody>
        </p:sp>
        <p:sp>
          <p:nvSpPr>
            <p:cNvPr id="5" name="object 5"/>
            <p:cNvSpPr/>
            <p:nvPr/>
          </p:nvSpPr>
          <p:spPr>
            <a:xfrm>
              <a:off x="146050" y="649351"/>
              <a:ext cx="8771255" cy="6075680"/>
            </a:xfrm>
            <a:custGeom>
              <a:avLst/>
              <a:gdLst/>
              <a:ahLst/>
              <a:cxnLst/>
              <a:rect l="l" t="t" r="r" b="b"/>
              <a:pathLst>
                <a:path w="8771255" h="6075680">
                  <a:moveTo>
                    <a:pt x="8767699" y="0"/>
                  </a:moveTo>
                  <a:lnTo>
                    <a:pt x="1123950" y="3175"/>
                  </a:lnTo>
                  <a:lnTo>
                    <a:pt x="1085850" y="4699"/>
                  </a:lnTo>
                  <a:lnTo>
                    <a:pt x="1038225" y="14224"/>
                  </a:lnTo>
                  <a:lnTo>
                    <a:pt x="1000125" y="41275"/>
                  </a:lnTo>
                  <a:lnTo>
                    <a:pt x="942975" y="82550"/>
                  </a:lnTo>
                  <a:lnTo>
                    <a:pt x="101600" y="708025"/>
                  </a:lnTo>
                  <a:lnTo>
                    <a:pt x="55562" y="746125"/>
                  </a:lnTo>
                  <a:lnTo>
                    <a:pt x="22225" y="819150"/>
                  </a:lnTo>
                  <a:lnTo>
                    <a:pt x="14287" y="863600"/>
                  </a:lnTo>
                  <a:lnTo>
                    <a:pt x="11112" y="915924"/>
                  </a:lnTo>
                  <a:lnTo>
                    <a:pt x="0" y="6075299"/>
                  </a:lnTo>
                  <a:lnTo>
                    <a:pt x="8771001" y="6075299"/>
                  </a:lnTo>
                  <a:lnTo>
                    <a:pt x="8767699" y="0"/>
                  </a:lnTo>
                  <a:close/>
                </a:path>
              </a:pathLst>
            </a:custGeom>
            <a:solidFill>
              <a:srgbClr val="FFFF99"/>
            </a:solidFill>
          </p:spPr>
          <p:txBody>
            <a:bodyPr wrap="square" lIns="0" tIns="0" rIns="0" bIns="0" rtlCol="0"/>
            <a:lstStyle/>
            <a:p>
              <a:endParaRPr sz="900"/>
            </a:p>
          </p:txBody>
        </p:sp>
        <p:sp>
          <p:nvSpPr>
            <p:cNvPr id="6" name="object 6"/>
            <p:cNvSpPr/>
            <p:nvPr/>
          </p:nvSpPr>
          <p:spPr>
            <a:xfrm>
              <a:off x="201612" y="728726"/>
              <a:ext cx="919480" cy="844550"/>
            </a:xfrm>
            <a:custGeom>
              <a:avLst/>
              <a:gdLst/>
              <a:ahLst/>
              <a:cxnLst/>
              <a:rect l="l" t="t" r="r" b="b"/>
              <a:pathLst>
                <a:path w="919480" h="844550">
                  <a:moveTo>
                    <a:pt x="919162" y="0"/>
                  </a:moveTo>
                  <a:lnTo>
                    <a:pt x="44450" y="631825"/>
                  </a:lnTo>
                  <a:lnTo>
                    <a:pt x="0" y="666750"/>
                  </a:lnTo>
                  <a:lnTo>
                    <a:pt x="142875" y="671449"/>
                  </a:lnTo>
                  <a:lnTo>
                    <a:pt x="244475" y="698500"/>
                  </a:lnTo>
                  <a:lnTo>
                    <a:pt x="512762" y="782574"/>
                  </a:lnTo>
                  <a:lnTo>
                    <a:pt x="590550" y="820674"/>
                  </a:lnTo>
                  <a:lnTo>
                    <a:pt x="652462" y="844550"/>
                  </a:lnTo>
                  <a:lnTo>
                    <a:pt x="652462" y="788924"/>
                  </a:lnTo>
                  <a:lnTo>
                    <a:pt x="658812" y="698500"/>
                  </a:lnTo>
                  <a:lnTo>
                    <a:pt x="674687" y="626999"/>
                  </a:lnTo>
                  <a:lnTo>
                    <a:pt x="700087" y="517525"/>
                  </a:lnTo>
                  <a:lnTo>
                    <a:pt x="725487" y="438150"/>
                  </a:lnTo>
                  <a:lnTo>
                    <a:pt x="752475" y="381000"/>
                  </a:lnTo>
                  <a:lnTo>
                    <a:pt x="774700" y="301625"/>
                  </a:lnTo>
                  <a:lnTo>
                    <a:pt x="800100" y="236474"/>
                  </a:lnTo>
                  <a:lnTo>
                    <a:pt x="833437" y="161925"/>
                  </a:lnTo>
                  <a:lnTo>
                    <a:pt x="919162" y="0"/>
                  </a:lnTo>
                  <a:close/>
                </a:path>
              </a:pathLst>
            </a:custGeom>
            <a:solidFill>
              <a:srgbClr val="F8F8F8">
                <a:alpha val="50195"/>
              </a:srgbClr>
            </a:solidFill>
          </p:spPr>
          <p:txBody>
            <a:bodyPr wrap="square" lIns="0" tIns="0" rIns="0" bIns="0" rtlCol="0"/>
            <a:lstStyle/>
            <a:p>
              <a:endParaRPr sz="900"/>
            </a:p>
          </p:txBody>
        </p:sp>
        <p:sp>
          <p:nvSpPr>
            <p:cNvPr id="7" name="object 7"/>
            <p:cNvSpPr/>
            <p:nvPr/>
          </p:nvSpPr>
          <p:spPr>
            <a:xfrm>
              <a:off x="188912" y="677926"/>
              <a:ext cx="982980" cy="749300"/>
            </a:xfrm>
            <a:custGeom>
              <a:avLst/>
              <a:gdLst/>
              <a:ahLst/>
              <a:cxnLst/>
              <a:rect l="l" t="t" r="r" b="b"/>
              <a:pathLst>
                <a:path w="982980" h="749300">
                  <a:moveTo>
                    <a:pt x="42620" y="692472"/>
                  </a:moveTo>
                  <a:lnTo>
                    <a:pt x="23812" y="706374"/>
                  </a:lnTo>
                  <a:lnTo>
                    <a:pt x="0" y="749300"/>
                  </a:lnTo>
                  <a:lnTo>
                    <a:pt x="42620" y="692472"/>
                  </a:lnTo>
                  <a:close/>
                </a:path>
                <a:path w="982980" h="749300">
                  <a:moveTo>
                    <a:pt x="514496" y="655574"/>
                  </a:moveTo>
                  <a:lnTo>
                    <a:pt x="209550" y="655574"/>
                  </a:lnTo>
                  <a:lnTo>
                    <a:pt x="352425" y="690499"/>
                  </a:lnTo>
                  <a:lnTo>
                    <a:pt x="477837" y="741299"/>
                  </a:lnTo>
                  <a:lnTo>
                    <a:pt x="514496" y="655574"/>
                  </a:lnTo>
                  <a:close/>
                </a:path>
                <a:path w="982980" h="749300">
                  <a:moveTo>
                    <a:pt x="53842" y="684178"/>
                  </a:moveTo>
                  <a:lnTo>
                    <a:pt x="47625" y="685800"/>
                  </a:lnTo>
                  <a:lnTo>
                    <a:pt x="42620" y="692472"/>
                  </a:lnTo>
                  <a:lnTo>
                    <a:pt x="53842" y="684178"/>
                  </a:lnTo>
                  <a:close/>
                </a:path>
                <a:path w="982980" h="749300">
                  <a:moveTo>
                    <a:pt x="982662" y="0"/>
                  </a:moveTo>
                  <a:lnTo>
                    <a:pt x="53842" y="684178"/>
                  </a:lnTo>
                  <a:lnTo>
                    <a:pt x="120650" y="666750"/>
                  </a:lnTo>
                  <a:lnTo>
                    <a:pt x="209550" y="655574"/>
                  </a:lnTo>
                  <a:lnTo>
                    <a:pt x="514496" y="655574"/>
                  </a:lnTo>
                  <a:lnTo>
                    <a:pt x="581025" y="499999"/>
                  </a:lnTo>
                  <a:lnTo>
                    <a:pt x="739775" y="242824"/>
                  </a:lnTo>
                  <a:lnTo>
                    <a:pt x="982662" y="0"/>
                  </a:lnTo>
                  <a:close/>
                </a:path>
              </a:pathLst>
            </a:custGeom>
            <a:solidFill>
              <a:srgbClr val="FFFFFF">
                <a:alpha val="50195"/>
              </a:srgbClr>
            </a:solidFill>
          </p:spPr>
          <p:txBody>
            <a:bodyPr wrap="square" lIns="0" tIns="0" rIns="0" bIns="0" rtlCol="0"/>
            <a:lstStyle/>
            <a:p>
              <a:endParaRPr sz="900"/>
            </a:p>
          </p:txBody>
        </p:sp>
        <p:sp>
          <p:nvSpPr>
            <p:cNvPr id="8" name="object 8"/>
            <p:cNvSpPr/>
            <p:nvPr/>
          </p:nvSpPr>
          <p:spPr>
            <a:xfrm>
              <a:off x="3254375" y="0"/>
              <a:ext cx="2603500" cy="660400"/>
            </a:xfrm>
            <a:prstGeom prst="rect">
              <a:avLst/>
            </a:prstGeom>
            <a:blipFill>
              <a:blip r:embed="rId3" cstate="print"/>
              <a:stretch>
                <a:fillRect/>
              </a:stretch>
            </a:blipFill>
          </p:spPr>
          <p:txBody>
            <a:bodyPr wrap="square" lIns="0" tIns="0" rIns="0" bIns="0" rtlCol="0"/>
            <a:lstStyle/>
            <a:p>
              <a:endParaRPr sz="900"/>
            </a:p>
          </p:txBody>
        </p:sp>
        <p:sp>
          <p:nvSpPr>
            <p:cNvPr id="9" name="object 9"/>
            <p:cNvSpPr/>
            <p:nvPr/>
          </p:nvSpPr>
          <p:spPr>
            <a:xfrm>
              <a:off x="4298950" y="15875"/>
              <a:ext cx="441325" cy="128905"/>
            </a:xfrm>
            <a:custGeom>
              <a:avLst/>
              <a:gdLst/>
              <a:ahLst/>
              <a:cxnLst/>
              <a:rect l="l" t="t" r="r" b="b"/>
              <a:pathLst>
                <a:path w="441325" h="128905">
                  <a:moveTo>
                    <a:pt x="266700" y="0"/>
                  </a:moveTo>
                  <a:lnTo>
                    <a:pt x="201549" y="0"/>
                  </a:lnTo>
                  <a:lnTo>
                    <a:pt x="150749" y="4699"/>
                  </a:lnTo>
                  <a:lnTo>
                    <a:pt x="99949" y="22225"/>
                  </a:lnTo>
                  <a:lnTo>
                    <a:pt x="65024" y="45974"/>
                  </a:lnTo>
                  <a:lnTo>
                    <a:pt x="33274" y="68199"/>
                  </a:lnTo>
                  <a:lnTo>
                    <a:pt x="7874" y="98425"/>
                  </a:lnTo>
                  <a:lnTo>
                    <a:pt x="0" y="112649"/>
                  </a:lnTo>
                  <a:lnTo>
                    <a:pt x="1524" y="128524"/>
                  </a:lnTo>
                  <a:lnTo>
                    <a:pt x="22225" y="98425"/>
                  </a:lnTo>
                  <a:lnTo>
                    <a:pt x="44450" y="80899"/>
                  </a:lnTo>
                  <a:lnTo>
                    <a:pt x="87249" y="52324"/>
                  </a:lnTo>
                  <a:lnTo>
                    <a:pt x="123825" y="36449"/>
                  </a:lnTo>
                  <a:lnTo>
                    <a:pt x="166624" y="22225"/>
                  </a:lnTo>
                  <a:lnTo>
                    <a:pt x="207899" y="17399"/>
                  </a:lnTo>
                  <a:lnTo>
                    <a:pt x="233425" y="17399"/>
                  </a:lnTo>
                  <a:lnTo>
                    <a:pt x="265175" y="20574"/>
                  </a:lnTo>
                  <a:lnTo>
                    <a:pt x="295275" y="22225"/>
                  </a:lnTo>
                  <a:lnTo>
                    <a:pt x="327025" y="31750"/>
                  </a:lnTo>
                  <a:lnTo>
                    <a:pt x="379475" y="55499"/>
                  </a:lnTo>
                  <a:lnTo>
                    <a:pt x="404875" y="77724"/>
                  </a:lnTo>
                  <a:lnTo>
                    <a:pt x="441325" y="103124"/>
                  </a:lnTo>
                  <a:lnTo>
                    <a:pt x="430275" y="77724"/>
                  </a:lnTo>
                  <a:lnTo>
                    <a:pt x="403225" y="50800"/>
                  </a:lnTo>
                  <a:lnTo>
                    <a:pt x="368300" y="31750"/>
                  </a:lnTo>
                  <a:lnTo>
                    <a:pt x="322325" y="11049"/>
                  </a:lnTo>
                  <a:lnTo>
                    <a:pt x="266700" y="0"/>
                  </a:lnTo>
                  <a:close/>
                </a:path>
              </a:pathLst>
            </a:custGeom>
            <a:solidFill>
              <a:srgbClr val="FFFFFF"/>
            </a:solidFill>
          </p:spPr>
          <p:txBody>
            <a:bodyPr wrap="square" lIns="0" tIns="0" rIns="0" bIns="0" rtlCol="0"/>
            <a:lstStyle/>
            <a:p>
              <a:endParaRPr sz="900"/>
            </a:p>
          </p:txBody>
        </p:sp>
        <p:sp>
          <p:nvSpPr>
            <p:cNvPr id="10" name="object 10"/>
            <p:cNvSpPr/>
            <p:nvPr/>
          </p:nvSpPr>
          <p:spPr>
            <a:xfrm>
              <a:off x="3463925" y="68326"/>
              <a:ext cx="2154174" cy="919099"/>
            </a:xfrm>
            <a:prstGeom prst="rect">
              <a:avLst/>
            </a:prstGeom>
            <a:blipFill>
              <a:blip r:embed="rId4" cstate="print"/>
              <a:stretch>
                <a:fillRect/>
              </a:stretch>
            </a:blipFill>
          </p:spPr>
          <p:txBody>
            <a:bodyPr wrap="square" lIns="0" tIns="0" rIns="0" bIns="0" rtlCol="0"/>
            <a:lstStyle/>
            <a:p>
              <a:endParaRPr sz="900"/>
            </a:p>
          </p:txBody>
        </p:sp>
        <p:sp>
          <p:nvSpPr>
            <p:cNvPr id="11" name="object 11"/>
            <p:cNvSpPr/>
            <p:nvPr/>
          </p:nvSpPr>
          <p:spPr>
            <a:xfrm>
              <a:off x="3513201" y="488950"/>
              <a:ext cx="849630" cy="290830"/>
            </a:xfrm>
            <a:custGeom>
              <a:avLst/>
              <a:gdLst/>
              <a:ahLst/>
              <a:cxnLst/>
              <a:rect l="l" t="t" r="r" b="b"/>
              <a:pathLst>
                <a:path w="849629" h="290830">
                  <a:moveTo>
                    <a:pt x="814324" y="0"/>
                  </a:moveTo>
                  <a:lnTo>
                    <a:pt x="822325" y="42799"/>
                  </a:lnTo>
                  <a:lnTo>
                    <a:pt x="803275" y="65024"/>
                  </a:lnTo>
                  <a:lnTo>
                    <a:pt x="746125" y="69850"/>
                  </a:lnTo>
                  <a:lnTo>
                    <a:pt x="750824" y="66675"/>
                  </a:lnTo>
                  <a:lnTo>
                    <a:pt x="642874" y="68199"/>
                  </a:lnTo>
                  <a:lnTo>
                    <a:pt x="508000" y="85725"/>
                  </a:lnTo>
                  <a:lnTo>
                    <a:pt x="442849" y="96774"/>
                  </a:lnTo>
                  <a:lnTo>
                    <a:pt x="376174" y="109474"/>
                  </a:lnTo>
                  <a:lnTo>
                    <a:pt x="288925" y="117475"/>
                  </a:lnTo>
                  <a:lnTo>
                    <a:pt x="233299" y="130175"/>
                  </a:lnTo>
                  <a:lnTo>
                    <a:pt x="166624" y="139700"/>
                  </a:lnTo>
                  <a:lnTo>
                    <a:pt x="77724" y="174625"/>
                  </a:lnTo>
                  <a:lnTo>
                    <a:pt x="26924" y="211074"/>
                  </a:lnTo>
                  <a:lnTo>
                    <a:pt x="11049" y="242824"/>
                  </a:lnTo>
                  <a:lnTo>
                    <a:pt x="0" y="290449"/>
                  </a:lnTo>
                  <a:lnTo>
                    <a:pt x="23749" y="260350"/>
                  </a:lnTo>
                  <a:lnTo>
                    <a:pt x="47625" y="222250"/>
                  </a:lnTo>
                  <a:lnTo>
                    <a:pt x="88900" y="203200"/>
                  </a:lnTo>
                  <a:lnTo>
                    <a:pt x="146050" y="172974"/>
                  </a:lnTo>
                  <a:lnTo>
                    <a:pt x="214249" y="157099"/>
                  </a:lnTo>
                  <a:lnTo>
                    <a:pt x="306324" y="142875"/>
                  </a:lnTo>
                  <a:lnTo>
                    <a:pt x="417449" y="127000"/>
                  </a:lnTo>
                  <a:lnTo>
                    <a:pt x="512699" y="111125"/>
                  </a:lnTo>
                  <a:lnTo>
                    <a:pt x="633349" y="96774"/>
                  </a:lnTo>
                  <a:lnTo>
                    <a:pt x="746125" y="90424"/>
                  </a:lnTo>
                  <a:lnTo>
                    <a:pt x="814324" y="82550"/>
                  </a:lnTo>
                  <a:lnTo>
                    <a:pt x="849249" y="61849"/>
                  </a:lnTo>
                  <a:lnTo>
                    <a:pt x="846074" y="36449"/>
                  </a:lnTo>
                  <a:lnTo>
                    <a:pt x="814324" y="0"/>
                  </a:lnTo>
                  <a:close/>
                </a:path>
              </a:pathLst>
            </a:custGeom>
            <a:solidFill>
              <a:srgbClr val="FFFFFF"/>
            </a:solidFill>
          </p:spPr>
          <p:txBody>
            <a:bodyPr wrap="square" lIns="0" tIns="0" rIns="0" bIns="0" rtlCol="0"/>
            <a:lstStyle/>
            <a:p>
              <a:endParaRPr sz="900"/>
            </a:p>
          </p:txBody>
        </p:sp>
        <p:sp>
          <p:nvSpPr>
            <p:cNvPr id="12" name="object 12"/>
            <p:cNvSpPr/>
            <p:nvPr/>
          </p:nvSpPr>
          <p:spPr>
            <a:xfrm>
              <a:off x="3487801" y="911225"/>
              <a:ext cx="2103755" cy="62230"/>
            </a:xfrm>
            <a:custGeom>
              <a:avLst/>
              <a:gdLst/>
              <a:ahLst/>
              <a:cxnLst/>
              <a:rect l="l" t="t" r="r" b="b"/>
              <a:pathLst>
                <a:path w="2103754" h="62230">
                  <a:moveTo>
                    <a:pt x="9525" y="0"/>
                  </a:moveTo>
                  <a:lnTo>
                    <a:pt x="0" y="15875"/>
                  </a:lnTo>
                  <a:lnTo>
                    <a:pt x="9525" y="39624"/>
                  </a:lnTo>
                  <a:lnTo>
                    <a:pt x="26924" y="47625"/>
                  </a:lnTo>
                  <a:lnTo>
                    <a:pt x="57150" y="57150"/>
                  </a:lnTo>
                  <a:lnTo>
                    <a:pt x="180975" y="58674"/>
                  </a:lnTo>
                  <a:lnTo>
                    <a:pt x="436499" y="60325"/>
                  </a:lnTo>
                  <a:lnTo>
                    <a:pt x="604774" y="57150"/>
                  </a:lnTo>
                  <a:lnTo>
                    <a:pt x="658749" y="58674"/>
                  </a:lnTo>
                  <a:lnTo>
                    <a:pt x="695325" y="58674"/>
                  </a:lnTo>
                  <a:lnTo>
                    <a:pt x="752475" y="60325"/>
                  </a:lnTo>
                  <a:lnTo>
                    <a:pt x="917575" y="60325"/>
                  </a:lnTo>
                  <a:lnTo>
                    <a:pt x="949325" y="58674"/>
                  </a:lnTo>
                  <a:lnTo>
                    <a:pt x="1096899" y="57150"/>
                  </a:lnTo>
                  <a:lnTo>
                    <a:pt x="1149350" y="57150"/>
                  </a:lnTo>
                  <a:lnTo>
                    <a:pt x="1233424" y="60325"/>
                  </a:lnTo>
                  <a:lnTo>
                    <a:pt x="1309624" y="60325"/>
                  </a:lnTo>
                  <a:lnTo>
                    <a:pt x="1363599" y="61849"/>
                  </a:lnTo>
                  <a:lnTo>
                    <a:pt x="1400175" y="58674"/>
                  </a:lnTo>
                  <a:lnTo>
                    <a:pt x="1409700" y="60325"/>
                  </a:lnTo>
                  <a:lnTo>
                    <a:pt x="1519174" y="58674"/>
                  </a:lnTo>
                  <a:lnTo>
                    <a:pt x="1527175" y="57150"/>
                  </a:lnTo>
                  <a:lnTo>
                    <a:pt x="1555750" y="58674"/>
                  </a:lnTo>
                  <a:lnTo>
                    <a:pt x="1593850" y="60325"/>
                  </a:lnTo>
                  <a:lnTo>
                    <a:pt x="1604899" y="60325"/>
                  </a:lnTo>
                  <a:lnTo>
                    <a:pt x="1658874" y="58674"/>
                  </a:lnTo>
                  <a:lnTo>
                    <a:pt x="1692275" y="57150"/>
                  </a:lnTo>
                  <a:lnTo>
                    <a:pt x="1787525" y="57150"/>
                  </a:lnTo>
                  <a:lnTo>
                    <a:pt x="1849374" y="60325"/>
                  </a:lnTo>
                  <a:lnTo>
                    <a:pt x="1858899" y="60325"/>
                  </a:lnTo>
                  <a:lnTo>
                    <a:pt x="1927225" y="57150"/>
                  </a:lnTo>
                  <a:lnTo>
                    <a:pt x="1987550" y="60325"/>
                  </a:lnTo>
                  <a:lnTo>
                    <a:pt x="1995424" y="58674"/>
                  </a:lnTo>
                  <a:lnTo>
                    <a:pt x="2077974" y="58674"/>
                  </a:lnTo>
                  <a:lnTo>
                    <a:pt x="2103374" y="50800"/>
                  </a:lnTo>
                  <a:lnTo>
                    <a:pt x="2060575" y="34925"/>
                  </a:lnTo>
                  <a:lnTo>
                    <a:pt x="2049399" y="34925"/>
                  </a:lnTo>
                  <a:lnTo>
                    <a:pt x="2011299" y="31750"/>
                  </a:lnTo>
                  <a:lnTo>
                    <a:pt x="2017649" y="34925"/>
                  </a:lnTo>
                  <a:lnTo>
                    <a:pt x="1993900" y="38100"/>
                  </a:lnTo>
                  <a:lnTo>
                    <a:pt x="1982724" y="36449"/>
                  </a:lnTo>
                  <a:lnTo>
                    <a:pt x="1725549" y="23749"/>
                  </a:lnTo>
                  <a:lnTo>
                    <a:pt x="1647825" y="23749"/>
                  </a:lnTo>
                  <a:lnTo>
                    <a:pt x="1611249" y="26924"/>
                  </a:lnTo>
                  <a:lnTo>
                    <a:pt x="1496949" y="33274"/>
                  </a:lnTo>
                  <a:lnTo>
                    <a:pt x="1435100" y="33274"/>
                  </a:lnTo>
                  <a:lnTo>
                    <a:pt x="1387475" y="31750"/>
                  </a:lnTo>
                  <a:lnTo>
                    <a:pt x="1379474" y="31750"/>
                  </a:lnTo>
                  <a:lnTo>
                    <a:pt x="1300099" y="28575"/>
                  </a:lnTo>
                  <a:lnTo>
                    <a:pt x="1193800" y="28575"/>
                  </a:lnTo>
                  <a:lnTo>
                    <a:pt x="1125474" y="31750"/>
                  </a:lnTo>
                  <a:lnTo>
                    <a:pt x="1076325" y="31750"/>
                  </a:lnTo>
                  <a:lnTo>
                    <a:pt x="1039749" y="33274"/>
                  </a:lnTo>
                  <a:lnTo>
                    <a:pt x="968375" y="34925"/>
                  </a:lnTo>
                  <a:lnTo>
                    <a:pt x="927100" y="34925"/>
                  </a:lnTo>
                  <a:lnTo>
                    <a:pt x="877824" y="31750"/>
                  </a:lnTo>
                  <a:lnTo>
                    <a:pt x="841375" y="30099"/>
                  </a:lnTo>
                  <a:lnTo>
                    <a:pt x="831850" y="30099"/>
                  </a:lnTo>
                  <a:lnTo>
                    <a:pt x="787400" y="26924"/>
                  </a:lnTo>
                  <a:lnTo>
                    <a:pt x="725424" y="26924"/>
                  </a:lnTo>
                  <a:lnTo>
                    <a:pt x="692150" y="28575"/>
                  </a:lnTo>
                  <a:lnTo>
                    <a:pt x="641350" y="31750"/>
                  </a:lnTo>
                  <a:lnTo>
                    <a:pt x="600075" y="33274"/>
                  </a:lnTo>
                  <a:lnTo>
                    <a:pt x="592074" y="33274"/>
                  </a:lnTo>
                  <a:lnTo>
                    <a:pt x="539750" y="36449"/>
                  </a:lnTo>
                  <a:lnTo>
                    <a:pt x="531749" y="36449"/>
                  </a:lnTo>
                  <a:lnTo>
                    <a:pt x="479425" y="38100"/>
                  </a:lnTo>
                  <a:lnTo>
                    <a:pt x="449199" y="38100"/>
                  </a:lnTo>
                  <a:lnTo>
                    <a:pt x="409575" y="34925"/>
                  </a:lnTo>
                  <a:lnTo>
                    <a:pt x="379349" y="31750"/>
                  </a:lnTo>
                  <a:lnTo>
                    <a:pt x="325374" y="31750"/>
                  </a:lnTo>
                  <a:lnTo>
                    <a:pt x="284099" y="33274"/>
                  </a:lnTo>
                  <a:lnTo>
                    <a:pt x="233299" y="36449"/>
                  </a:lnTo>
                  <a:lnTo>
                    <a:pt x="211074" y="36449"/>
                  </a:lnTo>
                  <a:lnTo>
                    <a:pt x="130175" y="31750"/>
                  </a:lnTo>
                  <a:lnTo>
                    <a:pt x="93599" y="30099"/>
                  </a:lnTo>
                  <a:lnTo>
                    <a:pt x="76200" y="30099"/>
                  </a:lnTo>
                  <a:lnTo>
                    <a:pt x="60325" y="31750"/>
                  </a:lnTo>
                  <a:lnTo>
                    <a:pt x="9525" y="0"/>
                  </a:lnTo>
                  <a:close/>
                </a:path>
              </a:pathLst>
            </a:custGeom>
            <a:solidFill>
              <a:srgbClr val="FFFF99"/>
            </a:solidFill>
          </p:spPr>
          <p:txBody>
            <a:bodyPr wrap="square" lIns="0" tIns="0" rIns="0" bIns="0" rtlCol="0"/>
            <a:lstStyle/>
            <a:p>
              <a:endParaRPr sz="900"/>
            </a:p>
          </p:txBody>
        </p:sp>
        <p:sp>
          <p:nvSpPr>
            <p:cNvPr id="13" name="object 13"/>
            <p:cNvSpPr/>
            <p:nvPr/>
          </p:nvSpPr>
          <p:spPr>
            <a:xfrm>
              <a:off x="3511550" y="487426"/>
              <a:ext cx="2062099" cy="353949"/>
            </a:xfrm>
            <a:prstGeom prst="rect">
              <a:avLst/>
            </a:prstGeom>
            <a:blipFill>
              <a:blip r:embed="rId5" cstate="print"/>
              <a:stretch>
                <a:fillRect/>
              </a:stretch>
            </a:blipFill>
          </p:spPr>
          <p:txBody>
            <a:bodyPr wrap="square" lIns="0" tIns="0" rIns="0" bIns="0" rtlCol="0"/>
            <a:lstStyle/>
            <a:p>
              <a:endParaRPr sz="900"/>
            </a:p>
          </p:txBody>
        </p:sp>
        <p:sp>
          <p:nvSpPr>
            <p:cNvPr id="14" name="object 14"/>
            <p:cNvSpPr/>
            <p:nvPr/>
          </p:nvSpPr>
          <p:spPr>
            <a:xfrm>
              <a:off x="4653026" y="492125"/>
              <a:ext cx="885825" cy="290830"/>
            </a:xfrm>
            <a:custGeom>
              <a:avLst/>
              <a:gdLst/>
              <a:ahLst/>
              <a:cxnLst/>
              <a:rect l="l" t="t" r="r" b="b"/>
              <a:pathLst>
                <a:path w="885825" h="290830">
                  <a:moveTo>
                    <a:pt x="33274" y="0"/>
                  </a:moveTo>
                  <a:lnTo>
                    <a:pt x="1524" y="38100"/>
                  </a:lnTo>
                  <a:lnTo>
                    <a:pt x="0" y="63500"/>
                  </a:lnTo>
                  <a:lnTo>
                    <a:pt x="33274" y="82550"/>
                  </a:lnTo>
                  <a:lnTo>
                    <a:pt x="104775" y="90424"/>
                  </a:lnTo>
                  <a:lnTo>
                    <a:pt x="222250" y="95250"/>
                  </a:lnTo>
                  <a:lnTo>
                    <a:pt x="349250" y="111125"/>
                  </a:lnTo>
                  <a:lnTo>
                    <a:pt x="449199" y="127000"/>
                  </a:lnTo>
                  <a:lnTo>
                    <a:pt x="565150" y="142875"/>
                  </a:lnTo>
                  <a:lnTo>
                    <a:pt x="661924" y="158750"/>
                  </a:lnTo>
                  <a:lnTo>
                    <a:pt x="731774" y="172974"/>
                  </a:lnTo>
                  <a:lnTo>
                    <a:pt x="790575" y="203200"/>
                  </a:lnTo>
                  <a:lnTo>
                    <a:pt x="833374" y="222250"/>
                  </a:lnTo>
                  <a:lnTo>
                    <a:pt x="858774" y="260350"/>
                  </a:lnTo>
                  <a:lnTo>
                    <a:pt x="885825" y="290449"/>
                  </a:lnTo>
                  <a:lnTo>
                    <a:pt x="873125" y="242824"/>
                  </a:lnTo>
                  <a:lnTo>
                    <a:pt x="855599" y="211074"/>
                  </a:lnTo>
                  <a:lnTo>
                    <a:pt x="801624" y="176149"/>
                  </a:lnTo>
                  <a:lnTo>
                    <a:pt x="709549" y="139700"/>
                  </a:lnTo>
                  <a:lnTo>
                    <a:pt x="641350" y="128524"/>
                  </a:lnTo>
                  <a:lnTo>
                    <a:pt x="582549" y="117475"/>
                  </a:lnTo>
                  <a:lnTo>
                    <a:pt x="492125" y="109474"/>
                  </a:lnTo>
                  <a:lnTo>
                    <a:pt x="420624" y="95250"/>
                  </a:lnTo>
                  <a:lnTo>
                    <a:pt x="355600" y="85725"/>
                  </a:lnTo>
                  <a:lnTo>
                    <a:pt x="288925" y="77724"/>
                  </a:lnTo>
                  <a:lnTo>
                    <a:pt x="212725" y="68199"/>
                  </a:lnTo>
                  <a:lnTo>
                    <a:pt x="101600" y="66675"/>
                  </a:lnTo>
                  <a:lnTo>
                    <a:pt x="104775" y="69850"/>
                  </a:lnTo>
                  <a:lnTo>
                    <a:pt x="45974" y="65024"/>
                  </a:lnTo>
                  <a:lnTo>
                    <a:pt x="26924" y="42799"/>
                  </a:lnTo>
                  <a:lnTo>
                    <a:pt x="33274" y="0"/>
                  </a:lnTo>
                  <a:close/>
                </a:path>
              </a:pathLst>
            </a:custGeom>
            <a:solidFill>
              <a:srgbClr val="FFFFFF"/>
            </a:solidFill>
          </p:spPr>
          <p:txBody>
            <a:bodyPr wrap="square" lIns="0" tIns="0" rIns="0" bIns="0" rtlCol="0"/>
            <a:lstStyle/>
            <a:p>
              <a:endParaRPr sz="900"/>
            </a:p>
          </p:txBody>
        </p:sp>
        <p:sp>
          <p:nvSpPr>
            <p:cNvPr id="15" name="object 15"/>
            <p:cNvSpPr/>
            <p:nvPr/>
          </p:nvSpPr>
          <p:spPr>
            <a:xfrm>
              <a:off x="3654425" y="2257425"/>
              <a:ext cx="2046605" cy="88900"/>
            </a:xfrm>
            <a:custGeom>
              <a:avLst/>
              <a:gdLst/>
              <a:ahLst/>
              <a:cxnLst/>
              <a:rect l="l" t="t" r="r" b="b"/>
              <a:pathLst>
                <a:path w="2046604" h="88900">
                  <a:moveTo>
                    <a:pt x="14543" y="8910"/>
                  </a:moveTo>
                  <a:lnTo>
                    <a:pt x="14224" y="9525"/>
                  </a:lnTo>
                  <a:lnTo>
                    <a:pt x="10851" y="9525"/>
                  </a:lnTo>
                  <a:lnTo>
                    <a:pt x="0" y="30099"/>
                  </a:lnTo>
                  <a:lnTo>
                    <a:pt x="3175" y="63500"/>
                  </a:lnTo>
                  <a:lnTo>
                    <a:pt x="44450" y="79375"/>
                  </a:lnTo>
                  <a:lnTo>
                    <a:pt x="234950" y="84200"/>
                  </a:lnTo>
                  <a:lnTo>
                    <a:pt x="1808099" y="84200"/>
                  </a:lnTo>
                  <a:lnTo>
                    <a:pt x="1946275" y="88900"/>
                  </a:lnTo>
                  <a:lnTo>
                    <a:pt x="2030349" y="74675"/>
                  </a:lnTo>
                  <a:lnTo>
                    <a:pt x="2033224" y="68325"/>
                  </a:lnTo>
                  <a:lnTo>
                    <a:pt x="499999" y="68325"/>
                  </a:lnTo>
                  <a:lnTo>
                    <a:pt x="451685" y="66675"/>
                  </a:lnTo>
                  <a:lnTo>
                    <a:pt x="223774" y="66675"/>
                  </a:lnTo>
                  <a:lnTo>
                    <a:pt x="123825" y="63500"/>
                  </a:lnTo>
                  <a:lnTo>
                    <a:pt x="65024" y="63500"/>
                  </a:lnTo>
                  <a:lnTo>
                    <a:pt x="31750" y="55499"/>
                  </a:lnTo>
                  <a:lnTo>
                    <a:pt x="22225" y="34925"/>
                  </a:lnTo>
                  <a:lnTo>
                    <a:pt x="16919" y="11049"/>
                  </a:lnTo>
                  <a:lnTo>
                    <a:pt x="14224" y="11049"/>
                  </a:lnTo>
                  <a:lnTo>
                    <a:pt x="14451" y="9525"/>
                  </a:lnTo>
                  <a:lnTo>
                    <a:pt x="11049" y="9525"/>
                  </a:lnTo>
                  <a:lnTo>
                    <a:pt x="10893" y="9444"/>
                  </a:lnTo>
                  <a:lnTo>
                    <a:pt x="14463" y="9444"/>
                  </a:lnTo>
                  <a:lnTo>
                    <a:pt x="14543" y="8910"/>
                  </a:lnTo>
                  <a:close/>
                </a:path>
                <a:path w="2046604" h="88900">
                  <a:moveTo>
                    <a:pt x="1808099" y="84200"/>
                  </a:moveTo>
                  <a:lnTo>
                    <a:pt x="1317625" y="84200"/>
                  </a:lnTo>
                  <a:lnTo>
                    <a:pt x="1576324" y="87375"/>
                  </a:lnTo>
                  <a:lnTo>
                    <a:pt x="1808099" y="84200"/>
                  </a:lnTo>
                  <a:close/>
                </a:path>
                <a:path w="2046604" h="88900">
                  <a:moveTo>
                    <a:pt x="1130300" y="60325"/>
                  </a:moveTo>
                  <a:lnTo>
                    <a:pt x="499999" y="68325"/>
                  </a:lnTo>
                  <a:lnTo>
                    <a:pt x="2033224" y="68325"/>
                  </a:lnTo>
                  <a:lnTo>
                    <a:pt x="2035410" y="63500"/>
                  </a:lnTo>
                  <a:lnTo>
                    <a:pt x="1339850" y="63500"/>
                  </a:lnTo>
                  <a:lnTo>
                    <a:pt x="1130300" y="60325"/>
                  </a:lnTo>
                  <a:close/>
                </a:path>
                <a:path w="2046604" h="88900">
                  <a:moveTo>
                    <a:pt x="358775" y="63500"/>
                  </a:moveTo>
                  <a:lnTo>
                    <a:pt x="223774" y="66675"/>
                  </a:lnTo>
                  <a:lnTo>
                    <a:pt x="451685" y="66675"/>
                  </a:lnTo>
                  <a:lnTo>
                    <a:pt x="358775" y="63500"/>
                  </a:lnTo>
                  <a:close/>
                </a:path>
                <a:path w="2046604" h="88900">
                  <a:moveTo>
                    <a:pt x="2023999" y="22225"/>
                  </a:moveTo>
                  <a:lnTo>
                    <a:pt x="2022475" y="42799"/>
                  </a:lnTo>
                  <a:lnTo>
                    <a:pt x="2001774" y="55499"/>
                  </a:lnTo>
                  <a:lnTo>
                    <a:pt x="1962150" y="60325"/>
                  </a:lnTo>
                  <a:lnTo>
                    <a:pt x="1898650" y="63500"/>
                  </a:lnTo>
                  <a:lnTo>
                    <a:pt x="2035410" y="63500"/>
                  </a:lnTo>
                  <a:lnTo>
                    <a:pt x="2046224" y="39624"/>
                  </a:lnTo>
                  <a:lnTo>
                    <a:pt x="2023999" y="22225"/>
                  </a:lnTo>
                  <a:close/>
                </a:path>
                <a:path w="2046604" h="88900">
                  <a:moveTo>
                    <a:pt x="15875" y="6350"/>
                  </a:moveTo>
                  <a:lnTo>
                    <a:pt x="14224" y="11049"/>
                  </a:lnTo>
                  <a:lnTo>
                    <a:pt x="16919" y="11049"/>
                  </a:lnTo>
                  <a:lnTo>
                    <a:pt x="15875" y="6350"/>
                  </a:lnTo>
                  <a:close/>
                </a:path>
                <a:path w="2046604" h="88900">
                  <a:moveTo>
                    <a:pt x="14736" y="6566"/>
                  </a:moveTo>
                  <a:lnTo>
                    <a:pt x="12314" y="7028"/>
                  </a:lnTo>
                  <a:lnTo>
                    <a:pt x="11049" y="9525"/>
                  </a:lnTo>
                  <a:lnTo>
                    <a:pt x="14224" y="9525"/>
                  </a:lnTo>
                  <a:lnTo>
                    <a:pt x="14736" y="6566"/>
                  </a:lnTo>
                  <a:close/>
                </a:path>
                <a:path w="2046604" h="88900">
                  <a:moveTo>
                    <a:pt x="12151" y="7059"/>
                  </a:moveTo>
                  <a:lnTo>
                    <a:pt x="7874" y="7874"/>
                  </a:lnTo>
                  <a:lnTo>
                    <a:pt x="10893" y="9444"/>
                  </a:lnTo>
                  <a:lnTo>
                    <a:pt x="12151" y="7059"/>
                  </a:lnTo>
                  <a:close/>
                </a:path>
                <a:path w="2046604" h="88900">
                  <a:moveTo>
                    <a:pt x="15875" y="6350"/>
                  </a:moveTo>
                  <a:lnTo>
                    <a:pt x="14898" y="6536"/>
                  </a:lnTo>
                  <a:lnTo>
                    <a:pt x="14543" y="8910"/>
                  </a:lnTo>
                  <a:lnTo>
                    <a:pt x="15875" y="6350"/>
                  </a:lnTo>
                  <a:close/>
                </a:path>
                <a:path w="2046604" h="88900">
                  <a:moveTo>
                    <a:pt x="15875" y="0"/>
                  </a:moveTo>
                  <a:lnTo>
                    <a:pt x="12151" y="7059"/>
                  </a:lnTo>
                  <a:lnTo>
                    <a:pt x="12314" y="7028"/>
                  </a:lnTo>
                  <a:lnTo>
                    <a:pt x="15875" y="0"/>
                  </a:lnTo>
                  <a:close/>
                </a:path>
                <a:path w="2046604" h="88900">
                  <a:moveTo>
                    <a:pt x="15875" y="0"/>
                  </a:moveTo>
                  <a:lnTo>
                    <a:pt x="14736" y="6566"/>
                  </a:lnTo>
                  <a:lnTo>
                    <a:pt x="14898" y="6536"/>
                  </a:lnTo>
                  <a:lnTo>
                    <a:pt x="15875" y="0"/>
                  </a:lnTo>
                  <a:close/>
                </a:path>
              </a:pathLst>
            </a:custGeom>
            <a:solidFill>
              <a:srgbClr val="FFFF99"/>
            </a:solidFill>
          </p:spPr>
          <p:txBody>
            <a:bodyPr wrap="square" lIns="0" tIns="0" rIns="0" bIns="0" rtlCol="0"/>
            <a:lstStyle/>
            <a:p>
              <a:endParaRPr sz="900"/>
            </a:p>
          </p:txBody>
        </p:sp>
      </p:grpSp>
      <p:sp>
        <p:nvSpPr>
          <p:cNvPr id="16" name="object 16"/>
          <p:cNvSpPr txBox="1">
            <a:spLocks noGrp="1"/>
          </p:cNvSpPr>
          <p:nvPr>
            <p:ph type="ctrTitle"/>
          </p:nvPr>
        </p:nvSpPr>
        <p:spPr>
          <a:xfrm>
            <a:off x="1364098" y="1104900"/>
            <a:ext cx="9324110" cy="1011437"/>
          </a:xfrm>
          <a:prstGeom prst="rect">
            <a:avLst/>
          </a:prstGeom>
        </p:spPr>
        <p:txBody>
          <a:bodyPr vert="horz" wrap="square" lIns="0" tIns="15119" rIns="0" bIns="0" rtlCol="0" anchor="b">
            <a:spAutoFit/>
          </a:bodyPr>
          <a:lstStyle/>
          <a:p>
            <a:pPr marL="15119">
              <a:spcBef>
                <a:spcPts val="119"/>
              </a:spcBef>
            </a:pPr>
            <a:r>
              <a:rPr lang="es-ES" sz="3550" u="heavy" spc="-6" dirty="0">
                <a:solidFill>
                  <a:srgbClr val="00AFEF"/>
                </a:solidFill>
                <a:uFill>
                  <a:solidFill>
                    <a:srgbClr val="00AFEF"/>
                  </a:solidFill>
                </a:uFill>
              </a:rPr>
              <a:t>A BIT OF HISTORY
</a:t>
            </a:r>
            <a:endParaRPr sz="3550" dirty="0"/>
          </a:p>
        </p:txBody>
      </p:sp>
      <p:sp>
        <p:nvSpPr>
          <p:cNvPr id="17" name="object 17"/>
          <p:cNvSpPr txBox="1"/>
          <p:nvPr/>
        </p:nvSpPr>
        <p:spPr>
          <a:xfrm>
            <a:off x="766201" y="1696340"/>
            <a:ext cx="10543540" cy="4424166"/>
          </a:xfrm>
          <a:prstGeom prst="rect">
            <a:avLst/>
          </a:prstGeom>
        </p:spPr>
        <p:txBody>
          <a:bodyPr vert="horz" wrap="square" lIns="0" tIns="15119" rIns="0" bIns="0" rtlCol="0">
            <a:spAutoFit/>
          </a:bodyPr>
          <a:lstStyle/>
          <a:p>
            <a:pPr marL="423296" marR="6048" indent="-408933" algn="just">
              <a:spcBef>
                <a:spcPts val="119"/>
              </a:spcBef>
              <a:buChar char="•"/>
              <a:tabLst>
                <a:tab pos="424052" algn="l"/>
              </a:tabLst>
            </a:pPr>
            <a:r>
              <a:rPr lang="en-US" sz="3550" dirty="0">
                <a:latin typeface="Times New Roman"/>
                <a:cs typeface="Times New Roman"/>
              </a:rPr>
              <a:t>Internet Explorer introduced the concept of an </a:t>
            </a:r>
            <a:r>
              <a:rPr lang="en-US" sz="3550" dirty="0" err="1">
                <a:latin typeface="Times New Roman"/>
                <a:cs typeface="Times New Roman"/>
              </a:rPr>
              <a:t>IFrame</a:t>
            </a:r>
            <a:r>
              <a:rPr lang="en-US" sz="3550" dirty="0">
                <a:latin typeface="Times New Roman"/>
                <a:cs typeface="Times New Roman"/>
              </a:rPr>
              <a:t> element in 1996 (a technique that helps load the content of a Web page).</a:t>
            </a:r>
          </a:p>
          <a:p>
            <a:pPr marL="423296" marR="6048" indent="-408933" algn="just">
              <a:spcBef>
                <a:spcPts val="119"/>
              </a:spcBef>
              <a:buChar char="•"/>
              <a:tabLst>
                <a:tab pos="424052" algn="l"/>
              </a:tabLst>
            </a:pPr>
            <a:r>
              <a:rPr lang="en-US" sz="3550" dirty="0">
                <a:latin typeface="Times New Roman"/>
                <a:cs typeface="Times New Roman"/>
              </a:rPr>
              <a:t>
In 1998, Microsoft introduced another technique, called "Microsoft's Remote Scripting" as a replacement for the older techniques.
</a:t>
            </a:r>
            <a:endParaRPr sz="3550" dirty="0">
              <a:latin typeface="Times New Roman"/>
              <a:cs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4737" y="0"/>
            <a:ext cx="11798300" cy="6803390"/>
            <a:chOff x="146050" y="0"/>
            <a:chExt cx="8848725" cy="6803390"/>
          </a:xfrm>
        </p:grpSpPr>
        <p:sp>
          <p:nvSpPr>
            <p:cNvPr id="4" name="object 4"/>
            <p:cNvSpPr/>
            <p:nvPr/>
          </p:nvSpPr>
          <p:spPr>
            <a:xfrm>
              <a:off x="220980" y="723898"/>
              <a:ext cx="8773668" cy="6079236"/>
            </a:xfrm>
            <a:prstGeom prst="rect">
              <a:avLst/>
            </a:prstGeom>
            <a:blipFill>
              <a:blip r:embed="rId2" cstate="print"/>
              <a:stretch>
                <a:fillRect/>
              </a:stretch>
            </a:blipFill>
          </p:spPr>
          <p:txBody>
            <a:bodyPr wrap="square" lIns="0" tIns="0" rIns="0" bIns="0" rtlCol="0"/>
            <a:lstStyle/>
            <a:p>
              <a:endParaRPr sz="900"/>
            </a:p>
          </p:txBody>
        </p:sp>
        <p:sp>
          <p:nvSpPr>
            <p:cNvPr id="5" name="object 5"/>
            <p:cNvSpPr/>
            <p:nvPr/>
          </p:nvSpPr>
          <p:spPr>
            <a:xfrm>
              <a:off x="146050" y="649351"/>
              <a:ext cx="8771255" cy="6075680"/>
            </a:xfrm>
            <a:custGeom>
              <a:avLst/>
              <a:gdLst/>
              <a:ahLst/>
              <a:cxnLst/>
              <a:rect l="l" t="t" r="r" b="b"/>
              <a:pathLst>
                <a:path w="8771255" h="6075680">
                  <a:moveTo>
                    <a:pt x="8767699" y="0"/>
                  </a:moveTo>
                  <a:lnTo>
                    <a:pt x="1123950" y="3175"/>
                  </a:lnTo>
                  <a:lnTo>
                    <a:pt x="1085850" y="4699"/>
                  </a:lnTo>
                  <a:lnTo>
                    <a:pt x="1038225" y="14224"/>
                  </a:lnTo>
                  <a:lnTo>
                    <a:pt x="1000125" y="41275"/>
                  </a:lnTo>
                  <a:lnTo>
                    <a:pt x="942975" y="82550"/>
                  </a:lnTo>
                  <a:lnTo>
                    <a:pt x="101600" y="708025"/>
                  </a:lnTo>
                  <a:lnTo>
                    <a:pt x="55562" y="746125"/>
                  </a:lnTo>
                  <a:lnTo>
                    <a:pt x="22225" y="819150"/>
                  </a:lnTo>
                  <a:lnTo>
                    <a:pt x="14287" y="863600"/>
                  </a:lnTo>
                  <a:lnTo>
                    <a:pt x="11112" y="915924"/>
                  </a:lnTo>
                  <a:lnTo>
                    <a:pt x="0" y="6075299"/>
                  </a:lnTo>
                  <a:lnTo>
                    <a:pt x="8771001" y="6075299"/>
                  </a:lnTo>
                  <a:lnTo>
                    <a:pt x="8767699" y="0"/>
                  </a:lnTo>
                  <a:close/>
                </a:path>
              </a:pathLst>
            </a:custGeom>
            <a:solidFill>
              <a:srgbClr val="FFFF99"/>
            </a:solidFill>
          </p:spPr>
          <p:txBody>
            <a:bodyPr wrap="square" lIns="0" tIns="0" rIns="0" bIns="0" rtlCol="0"/>
            <a:lstStyle/>
            <a:p>
              <a:endParaRPr sz="900"/>
            </a:p>
          </p:txBody>
        </p:sp>
        <p:sp>
          <p:nvSpPr>
            <p:cNvPr id="6" name="object 6"/>
            <p:cNvSpPr/>
            <p:nvPr/>
          </p:nvSpPr>
          <p:spPr>
            <a:xfrm>
              <a:off x="201612" y="728726"/>
              <a:ext cx="919480" cy="844550"/>
            </a:xfrm>
            <a:custGeom>
              <a:avLst/>
              <a:gdLst/>
              <a:ahLst/>
              <a:cxnLst/>
              <a:rect l="l" t="t" r="r" b="b"/>
              <a:pathLst>
                <a:path w="919480" h="844550">
                  <a:moveTo>
                    <a:pt x="919162" y="0"/>
                  </a:moveTo>
                  <a:lnTo>
                    <a:pt x="44450" y="631825"/>
                  </a:lnTo>
                  <a:lnTo>
                    <a:pt x="0" y="666750"/>
                  </a:lnTo>
                  <a:lnTo>
                    <a:pt x="142875" y="671449"/>
                  </a:lnTo>
                  <a:lnTo>
                    <a:pt x="244475" y="698500"/>
                  </a:lnTo>
                  <a:lnTo>
                    <a:pt x="512762" y="782574"/>
                  </a:lnTo>
                  <a:lnTo>
                    <a:pt x="590550" y="820674"/>
                  </a:lnTo>
                  <a:lnTo>
                    <a:pt x="652462" y="844550"/>
                  </a:lnTo>
                  <a:lnTo>
                    <a:pt x="652462" y="788924"/>
                  </a:lnTo>
                  <a:lnTo>
                    <a:pt x="658812" y="698500"/>
                  </a:lnTo>
                  <a:lnTo>
                    <a:pt x="674687" y="626999"/>
                  </a:lnTo>
                  <a:lnTo>
                    <a:pt x="700087" y="517525"/>
                  </a:lnTo>
                  <a:lnTo>
                    <a:pt x="725487" y="438150"/>
                  </a:lnTo>
                  <a:lnTo>
                    <a:pt x="752475" y="381000"/>
                  </a:lnTo>
                  <a:lnTo>
                    <a:pt x="774700" y="301625"/>
                  </a:lnTo>
                  <a:lnTo>
                    <a:pt x="800100" y="236474"/>
                  </a:lnTo>
                  <a:lnTo>
                    <a:pt x="833437" y="161925"/>
                  </a:lnTo>
                  <a:lnTo>
                    <a:pt x="919162" y="0"/>
                  </a:lnTo>
                  <a:close/>
                </a:path>
              </a:pathLst>
            </a:custGeom>
            <a:solidFill>
              <a:srgbClr val="F8F8F8">
                <a:alpha val="50195"/>
              </a:srgbClr>
            </a:solidFill>
          </p:spPr>
          <p:txBody>
            <a:bodyPr wrap="square" lIns="0" tIns="0" rIns="0" bIns="0" rtlCol="0"/>
            <a:lstStyle/>
            <a:p>
              <a:endParaRPr sz="900"/>
            </a:p>
          </p:txBody>
        </p:sp>
        <p:sp>
          <p:nvSpPr>
            <p:cNvPr id="7" name="object 7"/>
            <p:cNvSpPr/>
            <p:nvPr/>
          </p:nvSpPr>
          <p:spPr>
            <a:xfrm>
              <a:off x="188912" y="677926"/>
              <a:ext cx="982980" cy="749300"/>
            </a:xfrm>
            <a:custGeom>
              <a:avLst/>
              <a:gdLst/>
              <a:ahLst/>
              <a:cxnLst/>
              <a:rect l="l" t="t" r="r" b="b"/>
              <a:pathLst>
                <a:path w="982980" h="749300">
                  <a:moveTo>
                    <a:pt x="42620" y="692472"/>
                  </a:moveTo>
                  <a:lnTo>
                    <a:pt x="23812" y="706374"/>
                  </a:lnTo>
                  <a:lnTo>
                    <a:pt x="0" y="749300"/>
                  </a:lnTo>
                  <a:lnTo>
                    <a:pt x="42620" y="692472"/>
                  </a:lnTo>
                  <a:close/>
                </a:path>
                <a:path w="982980" h="749300">
                  <a:moveTo>
                    <a:pt x="514496" y="655574"/>
                  </a:moveTo>
                  <a:lnTo>
                    <a:pt x="209550" y="655574"/>
                  </a:lnTo>
                  <a:lnTo>
                    <a:pt x="352425" y="690499"/>
                  </a:lnTo>
                  <a:lnTo>
                    <a:pt x="477837" y="741299"/>
                  </a:lnTo>
                  <a:lnTo>
                    <a:pt x="514496" y="655574"/>
                  </a:lnTo>
                  <a:close/>
                </a:path>
                <a:path w="982980" h="749300">
                  <a:moveTo>
                    <a:pt x="53842" y="684178"/>
                  </a:moveTo>
                  <a:lnTo>
                    <a:pt x="47625" y="685800"/>
                  </a:lnTo>
                  <a:lnTo>
                    <a:pt x="42620" y="692472"/>
                  </a:lnTo>
                  <a:lnTo>
                    <a:pt x="53842" y="684178"/>
                  </a:lnTo>
                  <a:close/>
                </a:path>
                <a:path w="982980" h="749300">
                  <a:moveTo>
                    <a:pt x="982662" y="0"/>
                  </a:moveTo>
                  <a:lnTo>
                    <a:pt x="53842" y="684178"/>
                  </a:lnTo>
                  <a:lnTo>
                    <a:pt x="120650" y="666750"/>
                  </a:lnTo>
                  <a:lnTo>
                    <a:pt x="209550" y="655574"/>
                  </a:lnTo>
                  <a:lnTo>
                    <a:pt x="514496" y="655574"/>
                  </a:lnTo>
                  <a:lnTo>
                    <a:pt x="581025" y="499999"/>
                  </a:lnTo>
                  <a:lnTo>
                    <a:pt x="739775" y="242824"/>
                  </a:lnTo>
                  <a:lnTo>
                    <a:pt x="982662" y="0"/>
                  </a:lnTo>
                  <a:close/>
                </a:path>
              </a:pathLst>
            </a:custGeom>
            <a:solidFill>
              <a:srgbClr val="FFFFFF">
                <a:alpha val="50195"/>
              </a:srgbClr>
            </a:solidFill>
          </p:spPr>
          <p:txBody>
            <a:bodyPr wrap="square" lIns="0" tIns="0" rIns="0" bIns="0" rtlCol="0"/>
            <a:lstStyle/>
            <a:p>
              <a:endParaRPr sz="900"/>
            </a:p>
          </p:txBody>
        </p:sp>
        <p:sp>
          <p:nvSpPr>
            <p:cNvPr id="8" name="object 8"/>
            <p:cNvSpPr/>
            <p:nvPr/>
          </p:nvSpPr>
          <p:spPr>
            <a:xfrm>
              <a:off x="3254375" y="0"/>
              <a:ext cx="2603500" cy="660400"/>
            </a:xfrm>
            <a:prstGeom prst="rect">
              <a:avLst/>
            </a:prstGeom>
            <a:blipFill>
              <a:blip r:embed="rId3" cstate="print"/>
              <a:stretch>
                <a:fillRect/>
              </a:stretch>
            </a:blipFill>
          </p:spPr>
          <p:txBody>
            <a:bodyPr wrap="square" lIns="0" tIns="0" rIns="0" bIns="0" rtlCol="0"/>
            <a:lstStyle/>
            <a:p>
              <a:endParaRPr sz="900"/>
            </a:p>
          </p:txBody>
        </p:sp>
        <p:sp>
          <p:nvSpPr>
            <p:cNvPr id="9" name="object 9"/>
            <p:cNvSpPr/>
            <p:nvPr/>
          </p:nvSpPr>
          <p:spPr>
            <a:xfrm>
              <a:off x="4298950" y="15875"/>
              <a:ext cx="441325" cy="128905"/>
            </a:xfrm>
            <a:custGeom>
              <a:avLst/>
              <a:gdLst/>
              <a:ahLst/>
              <a:cxnLst/>
              <a:rect l="l" t="t" r="r" b="b"/>
              <a:pathLst>
                <a:path w="441325" h="128905">
                  <a:moveTo>
                    <a:pt x="266700" y="0"/>
                  </a:moveTo>
                  <a:lnTo>
                    <a:pt x="201549" y="0"/>
                  </a:lnTo>
                  <a:lnTo>
                    <a:pt x="150749" y="4699"/>
                  </a:lnTo>
                  <a:lnTo>
                    <a:pt x="99949" y="22225"/>
                  </a:lnTo>
                  <a:lnTo>
                    <a:pt x="65024" y="45974"/>
                  </a:lnTo>
                  <a:lnTo>
                    <a:pt x="33274" y="68199"/>
                  </a:lnTo>
                  <a:lnTo>
                    <a:pt x="7874" y="98425"/>
                  </a:lnTo>
                  <a:lnTo>
                    <a:pt x="0" y="112649"/>
                  </a:lnTo>
                  <a:lnTo>
                    <a:pt x="1524" y="128524"/>
                  </a:lnTo>
                  <a:lnTo>
                    <a:pt x="22225" y="98425"/>
                  </a:lnTo>
                  <a:lnTo>
                    <a:pt x="44450" y="80899"/>
                  </a:lnTo>
                  <a:lnTo>
                    <a:pt x="87249" y="52324"/>
                  </a:lnTo>
                  <a:lnTo>
                    <a:pt x="123825" y="36449"/>
                  </a:lnTo>
                  <a:lnTo>
                    <a:pt x="166624" y="22225"/>
                  </a:lnTo>
                  <a:lnTo>
                    <a:pt x="207899" y="17399"/>
                  </a:lnTo>
                  <a:lnTo>
                    <a:pt x="233425" y="17399"/>
                  </a:lnTo>
                  <a:lnTo>
                    <a:pt x="265175" y="20574"/>
                  </a:lnTo>
                  <a:lnTo>
                    <a:pt x="295275" y="22225"/>
                  </a:lnTo>
                  <a:lnTo>
                    <a:pt x="327025" y="31750"/>
                  </a:lnTo>
                  <a:lnTo>
                    <a:pt x="379475" y="55499"/>
                  </a:lnTo>
                  <a:lnTo>
                    <a:pt x="404875" y="77724"/>
                  </a:lnTo>
                  <a:lnTo>
                    <a:pt x="441325" y="103124"/>
                  </a:lnTo>
                  <a:lnTo>
                    <a:pt x="430275" y="77724"/>
                  </a:lnTo>
                  <a:lnTo>
                    <a:pt x="403225" y="50800"/>
                  </a:lnTo>
                  <a:lnTo>
                    <a:pt x="368300" y="31750"/>
                  </a:lnTo>
                  <a:lnTo>
                    <a:pt x="322325" y="11049"/>
                  </a:lnTo>
                  <a:lnTo>
                    <a:pt x="266700" y="0"/>
                  </a:lnTo>
                  <a:close/>
                </a:path>
              </a:pathLst>
            </a:custGeom>
            <a:solidFill>
              <a:srgbClr val="FFFFFF"/>
            </a:solidFill>
          </p:spPr>
          <p:txBody>
            <a:bodyPr wrap="square" lIns="0" tIns="0" rIns="0" bIns="0" rtlCol="0"/>
            <a:lstStyle/>
            <a:p>
              <a:endParaRPr sz="900"/>
            </a:p>
          </p:txBody>
        </p:sp>
        <p:sp>
          <p:nvSpPr>
            <p:cNvPr id="10" name="object 10"/>
            <p:cNvSpPr/>
            <p:nvPr/>
          </p:nvSpPr>
          <p:spPr>
            <a:xfrm>
              <a:off x="3463925" y="68326"/>
              <a:ext cx="2154174" cy="919099"/>
            </a:xfrm>
            <a:prstGeom prst="rect">
              <a:avLst/>
            </a:prstGeom>
            <a:blipFill>
              <a:blip r:embed="rId4" cstate="print"/>
              <a:stretch>
                <a:fillRect/>
              </a:stretch>
            </a:blipFill>
          </p:spPr>
          <p:txBody>
            <a:bodyPr wrap="square" lIns="0" tIns="0" rIns="0" bIns="0" rtlCol="0"/>
            <a:lstStyle/>
            <a:p>
              <a:endParaRPr sz="900"/>
            </a:p>
          </p:txBody>
        </p:sp>
        <p:sp>
          <p:nvSpPr>
            <p:cNvPr id="11" name="object 11"/>
            <p:cNvSpPr/>
            <p:nvPr/>
          </p:nvSpPr>
          <p:spPr>
            <a:xfrm>
              <a:off x="3513201" y="488950"/>
              <a:ext cx="849630" cy="290830"/>
            </a:xfrm>
            <a:custGeom>
              <a:avLst/>
              <a:gdLst/>
              <a:ahLst/>
              <a:cxnLst/>
              <a:rect l="l" t="t" r="r" b="b"/>
              <a:pathLst>
                <a:path w="849629" h="290830">
                  <a:moveTo>
                    <a:pt x="814324" y="0"/>
                  </a:moveTo>
                  <a:lnTo>
                    <a:pt x="822325" y="42799"/>
                  </a:lnTo>
                  <a:lnTo>
                    <a:pt x="803275" y="65024"/>
                  </a:lnTo>
                  <a:lnTo>
                    <a:pt x="746125" y="69850"/>
                  </a:lnTo>
                  <a:lnTo>
                    <a:pt x="750824" y="66675"/>
                  </a:lnTo>
                  <a:lnTo>
                    <a:pt x="642874" y="68199"/>
                  </a:lnTo>
                  <a:lnTo>
                    <a:pt x="508000" y="85725"/>
                  </a:lnTo>
                  <a:lnTo>
                    <a:pt x="442849" y="96774"/>
                  </a:lnTo>
                  <a:lnTo>
                    <a:pt x="376174" y="109474"/>
                  </a:lnTo>
                  <a:lnTo>
                    <a:pt x="288925" y="117475"/>
                  </a:lnTo>
                  <a:lnTo>
                    <a:pt x="233299" y="130175"/>
                  </a:lnTo>
                  <a:lnTo>
                    <a:pt x="166624" y="139700"/>
                  </a:lnTo>
                  <a:lnTo>
                    <a:pt x="77724" y="174625"/>
                  </a:lnTo>
                  <a:lnTo>
                    <a:pt x="26924" y="211074"/>
                  </a:lnTo>
                  <a:lnTo>
                    <a:pt x="11049" y="242824"/>
                  </a:lnTo>
                  <a:lnTo>
                    <a:pt x="0" y="290449"/>
                  </a:lnTo>
                  <a:lnTo>
                    <a:pt x="23749" y="260350"/>
                  </a:lnTo>
                  <a:lnTo>
                    <a:pt x="47625" y="222250"/>
                  </a:lnTo>
                  <a:lnTo>
                    <a:pt x="88900" y="203200"/>
                  </a:lnTo>
                  <a:lnTo>
                    <a:pt x="146050" y="172974"/>
                  </a:lnTo>
                  <a:lnTo>
                    <a:pt x="214249" y="157099"/>
                  </a:lnTo>
                  <a:lnTo>
                    <a:pt x="306324" y="142875"/>
                  </a:lnTo>
                  <a:lnTo>
                    <a:pt x="417449" y="127000"/>
                  </a:lnTo>
                  <a:lnTo>
                    <a:pt x="512699" y="111125"/>
                  </a:lnTo>
                  <a:lnTo>
                    <a:pt x="633349" y="96774"/>
                  </a:lnTo>
                  <a:lnTo>
                    <a:pt x="746125" y="90424"/>
                  </a:lnTo>
                  <a:lnTo>
                    <a:pt x="814324" y="82550"/>
                  </a:lnTo>
                  <a:lnTo>
                    <a:pt x="849249" y="61849"/>
                  </a:lnTo>
                  <a:lnTo>
                    <a:pt x="846074" y="36449"/>
                  </a:lnTo>
                  <a:lnTo>
                    <a:pt x="814324" y="0"/>
                  </a:lnTo>
                  <a:close/>
                </a:path>
              </a:pathLst>
            </a:custGeom>
            <a:solidFill>
              <a:srgbClr val="FFFFFF"/>
            </a:solidFill>
          </p:spPr>
          <p:txBody>
            <a:bodyPr wrap="square" lIns="0" tIns="0" rIns="0" bIns="0" rtlCol="0"/>
            <a:lstStyle/>
            <a:p>
              <a:endParaRPr sz="900"/>
            </a:p>
          </p:txBody>
        </p:sp>
        <p:sp>
          <p:nvSpPr>
            <p:cNvPr id="12" name="object 12"/>
            <p:cNvSpPr/>
            <p:nvPr/>
          </p:nvSpPr>
          <p:spPr>
            <a:xfrm>
              <a:off x="3487801" y="911225"/>
              <a:ext cx="2103755" cy="62230"/>
            </a:xfrm>
            <a:custGeom>
              <a:avLst/>
              <a:gdLst/>
              <a:ahLst/>
              <a:cxnLst/>
              <a:rect l="l" t="t" r="r" b="b"/>
              <a:pathLst>
                <a:path w="2103754" h="62230">
                  <a:moveTo>
                    <a:pt x="9525" y="0"/>
                  </a:moveTo>
                  <a:lnTo>
                    <a:pt x="0" y="15875"/>
                  </a:lnTo>
                  <a:lnTo>
                    <a:pt x="9525" y="39624"/>
                  </a:lnTo>
                  <a:lnTo>
                    <a:pt x="26924" y="47625"/>
                  </a:lnTo>
                  <a:lnTo>
                    <a:pt x="57150" y="57150"/>
                  </a:lnTo>
                  <a:lnTo>
                    <a:pt x="180975" y="58674"/>
                  </a:lnTo>
                  <a:lnTo>
                    <a:pt x="436499" y="60325"/>
                  </a:lnTo>
                  <a:lnTo>
                    <a:pt x="604774" y="57150"/>
                  </a:lnTo>
                  <a:lnTo>
                    <a:pt x="658749" y="58674"/>
                  </a:lnTo>
                  <a:lnTo>
                    <a:pt x="695325" y="58674"/>
                  </a:lnTo>
                  <a:lnTo>
                    <a:pt x="752475" y="60325"/>
                  </a:lnTo>
                  <a:lnTo>
                    <a:pt x="917575" y="60325"/>
                  </a:lnTo>
                  <a:lnTo>
                    <a:pt x="949325" y="58674"/>
                  </a:lnTo>
                  <a:lnTo>
                    <a:pt x="1096899" y="57150"/>
                  </a:lnTo>
                  <a:lnTo>
                    <a:pt x="1149350" y="57150"/>
                  </a:lnTo>
                  <a:lnTo>
                    <a:pt x="1233424" y="60325"/>
                  </a:lnTo>
                  <a:lnTo>
                    <a:pt x="1309624" y="60325"/>
                  </a:lnTo>
                  <a:lnTo>
                    <a:pt x="1363599" y="61849"/>
                  </a:lnTo>
                  <a:lnTo>
                    <a:pt x="1400175" y="58674"/>
                  </a:lnTo>
                  <a:lnTo>
                    <a:pt x="1409700" y="60325"/>
                  </a:lnTo>
                  <a:lnTo>
                    <a:pt x="1519174" y="58674"/>
                  </a:lnTo>
                  <a:lnTo>
                    <a:pt x="1527175" y="57150"/>
                  </a:lnTo>
                  <a:lnTo>
                    <a:pt x="1555750" y="58674"/>
                  </a:lnTo>
                  <a:lnTo>
                    <a:pt x="1593850" y="60325"/>
                  </a:lnTo>
                  <a:lnTo>
                    <a:pt x="1604899" y="60325"/>
                  </a:lnTo>
                  <a:lnTo>
                    <a:pt x="1658874" y="58674"/>
                  </a:lnTo>
                  <a:lnTo>
                    <a:pt x="1692275" y="57150"/>
                  </a:lnTo>
                  <a:lnTo>
                    <a:pt x="1787525" y="57150"/>
                  </a:lnTo>
                  <a:lnTo>
                    <a:pt x="1849374" y="60325"/>
                  </a:lnTo>
                  <a:lnTo>
                    <a:pt x="1858899" y="60325"/>
                  </a:lnTo>
                  <a:lnTo>
                    <a:pt x="1927225" y="57150"/>
                  </a:lnTo>
                  <a:lnTo>
                    <a:pt x="1987550" y="60325"/>
                  </a:lnTo>
                  <a:lnTo>
                    <a:pt x="1995424" y="58674"/>
                  </a:lnTo>
                  <a:lnTo>
                    <a:pt x="2077974" y="58674"/>
                  </a:lnTo>
                  <a:lnTo>
                    <a:pt x="2103374" y="50800"/>
                  </a:lnTo>
                  <a:lnTo>
                    <a:pt x="2060575" y="34925"/>
                  </a:lnTo>
                  <a:lnTo>
                    <a:pt x="2049399" y="34925"/>
                  </a:lnTo>
                  <a:lnTo>
                    <a:pt x="2011299" y="31750"/>
                  </a:lnTo>
                  <a:lnTo>
                    <a:pt x="2017649" y="34925"/>
                  </a:lnTo>
                  <a:lnTo>
                    <a:pt x="1993900" y="38100"/>
                  </a:lnTo>
                  <a:lnTo>
                    <a:pt x="1982724" y="36449"/>
                  </a:lnTo>
                  <a:lnTo>
                    <a:pt x="1725549" y="23749"/>
                  </a:lnTo>
                  <a:lnTo>
                    <a:pt x="1647825" y="23749"/>
                  </a:lnTo>
                  <a:lnTo>
                    <a:pt x="1611249" y="26924"/>
                  </a:lnTo>
                  <a:lnTo>
                    <a:pt x="1496949" y="33274"/>
                  </a:lnTo>
                  <a:lnTo>
                    <a:pt x="1435100" y="33274"/>
                  </a:lnTo>
                  <a:lnTo>
                    <a:pt x="1387475" y="31750"/>
                  </a:lnTo>
                  <a:lnTo>
                    <a:pt x="1379474" y="31750"/>
                  </a:lnTo>
                  <a:lnTo>
                    <a:pt x="1300099" y="28575"/>
                  </a:lnTo>
                  <a:lnTo>
                    <a:pt x="1193800" y="28575"/>
                  </a:lnTo>
                  <a:lnTo>
                    <a:pt x="1125474" y="31750"/>
                  </a:lnTo>
                  <a:lnTo>
                    <a:pt x="1076325" y="31750"/>
                  </a:lnTo>
                  <a:lnTo>
                    <a:pt x="1039749" y="33274"/>
                  </a:lnTo>
                  <a:lnTo>
                    <a:pt x="968375" y="34925"/>
                  </a:lnTo>
                  <a:lnTo>
                    <a:pt x="927100" y="34925"/>
                  </a:lnTo>
                  <a:lnTo>
                    <a:pt x="877824" y="31750"/>
                  </a:lnTo>
                  <a:lnTo>
                    <a:pt x="841375" y="30099"/>
                  </a:lnTo>
                  <a:lnTo>
                    <a:pt x="831850" y="30099"/>
                  </a:lnTo>
                  <a:lnTo>
                    <a:pt x="787400" y="26924"/>
                  </a:lnTo>
                  <a:lnTo>
                    <a:pt x="725424" y="26924"/>
                  </a:lnTo>
                  <a:lnTo>
                    <a:pt x="692150" y="28575"/>
                  </a:lnTo>
                  <a:lnTo>
                    <a:pt x="641350" y="31750"/>
                  </a:lnTo>
                  <a:lnTo>
                    <a:pt x="600075" y="33274"/>
                  </a:lnTo>
                  <a:lnTo>
                    <a:pt x="592074" y="33274"/>
                  </a:lnTo>
                  <a:lnTo>
                    <a:pt x="539750" y="36449"/>
                  </a:lnTo>
                  <a:lnTo>
                    <a:pt x="531749" y="36449"/>
                  </a:lnTo>
                  <a:lnTo>
                    <a:pt x="479425" y="38100"/>
                  </a:lnTo>
                  <a:lnTo>
                    <a:pt x="449199" y="38100"/>
                  </a:lnTo>
                  <a:lnTo>
                    <a:pt x="409575" y="34925"/>
                  </a:lnTo>
                  <a:lnTo>
                    <a:pt x="379349" y="31750"/>
                  </a:lnTo>
                  <a:lnTo>
                    <a:pt x="325374" y="31750"/>
                  </a:lnTo>
                  <a:lnTo>
                    <a:pt x="284099" y="33274"/>
                  </a:lnTo>
                  <a:lnTo>
                    <a:pt x="233299" y="36449"/>
                  </a:lnTo>
                  <a:lnTo>
                    <a:pt x="211074" y="36449"/>
                  </a:lnTo>
                  <a:lnTo>
                    <a:pt x="130175" y="31750"/>
                  </a:lnTo>
                  <a:lnTo>
                    <a:pt x="93599" y="30099"/>
                  </a:lnTo>
                  <a:lnTo>
                    <a:pt x="76200" y="30099"/>
                  </a:lnTo>
                  <a:lnTo>
                    <a:pt x="60325" y="31750"/>
                  </a:lnTo>
                  <a:lnTo>
                    <a:pt x="9525" y="0"/>
                  </a:lnTo>
                  <a:close/>
                </a:path>
              </a:pathLst>
            </a:custGeom>
            <a:solidFill>
              <a:srgbClr val="FFFF99"/>
            </a:solidFill>
          </p:spPr>
          <p:txBody>
            <a:bodyPr wrap="square" lIns="0" tIns="0" rIns="0" bIns="0" rtlCol="0"/>
            <a:lstStyle/>
            <a:p>
              <a:endParaRPr sz="900"/>
            </a:p>
          </p:txBody>
        </p:sp>
        <p:sp>
          <p:nvSpPr>
            <p:cNvPr id="13" name="object 13"/>
            <p:cNvSpPr/>
            <p:nvPr/>
          </p:nvSpPr>
          <p:spPr>
            <a:xfrm>
              <a:off x="3511550" y="487426"/>
              <a:ext cx="2062099" cy="353949"/>
            </a:xfrm>
            <a:prstGeom prst="rect">
              <a:avLst/>
            </a:prstGeom>
            <a:blipFill>
              <a:blip r:embed="rId5" cstate="print"/>
              <a:stretch>
                <a:fillRect/>
              </a:stretch>
            </a:blipFill>
          </p:spPr>
          <p:txBody>
            <a:bodyPr wrap="square" lIns="0" tIns="0" rIns="0" bIns="0" rtlCol="0"/>
            <a:lstStyle/>
            <a:p>
              <a:endParaRPr sz="900"/>
            </a:p>
          </p:txBody>
        </p:sp>
        <p:sp>
          <p:nvSpPr>
            <p:cNvPr id="14" name="object 14"/>
            <p:cNvSpPr/>
            <p:nvPr/>
          </p:nvSpPr>
          <p:spPr>
            <a:xfrm>
              <a:off x="4653026" y="492125"/>
              <a:ext cx="885825" cy="290830"/>
            </a:xfrm>
            <a:custGeom>
              <a:avLst/>
              <a:gdLst/>
              <a:ahLst/>
              <a:cxnLst/>
              <a:rect l="l" t="t" r="r" b="b"/>
              <a:pathLst>
                <a:path w="885825" h="290830">
                  <a:moveTo>
                    <a:pt x="33274" y="0"/>
                  </a:moveTo>
                  <a:lnTo>
                    <a:pt x="1524" y="38100"/>
                  </a:lnTo>
                  <a:lnTo>
                    <a:pt x="0" y="63500"/>
                  </a:lnTo>
                  <a:lnTo>
                    <a:pt x="33274" y="82550"/>
                  </a:lnTo>
                  <a:lnTo>
                    <a:pt x="104775" y="90424"/>
                  </a:lnTo>
                  <a:lnTo>
                    <a:pt x="222250" y="95250"/>
                  </a:lnTo>
                  <a:lnTo>
                    <a:pt x="349250" y="111125"/>
                  </a:lnTo>
                  <a:lnTo>
                    <a:pt x="449199" y="127000"/>
                  </a:lnTo>
                  <a:lnTo>
                    <a:pt x="565150" y="142875"/>
                  </a:lnTo>
                  <a:lnTo>
                    <a:pt x="661924" y="158750"/>
                  </a:lnTo>
                  <a:lnTo>
                    <a:pt x="731774" y="172974"/>
                  </a:lnTo>
                  <a:lnTo>
                    <a:pt x="790575" y="203200"/>
                  </a:lnTo>
                  <a:lnTo>
                    <a:pt x="833374" y="222250"/>
                  </a:lnTo>
                  <a:lnTo>
                    <a:pt x="858774" y="260350"/>
                  </a:lnTo>
                  <a:lnTo>
                    <a:pt x="885825" y="290449"/>
                  </a:lnTo>
                  <a:lnTo>
                    <a:pt x="873125" y="242824"/>
                  </a:lnTo>
                  <a:lnTo>
                    <a:pt x="855599" y="211074"/>
                  </a:lnTo>
                  <a:lnTo>
                    <a:pt x="801624" y="176149"/>
                  </a:lnTo>
                  <a:lnTo>
                    <a:pt x="709549" y="139700"/>
                  </a:lnTo>
                  <a:lnTo>
                    <a:pt x="641350" y="128524"/>
                  </a:lnTo>
                  <a:lnTo>
                    <a:pt x="582549" y="117475"/>
                  </a:lnTo>
                  <a:lnTo>
                    <a:pt x="492125" y="109474"/>
                  </a:lnTo>
                  <a:lnTo>
                    <a:pt x="420624" y="95250"/>
                  </a:lnTo>
                  <a:lnTo>
                    <a:pt x="355600" y="85725"/>
                  </a:lnTo>
                  <a:lnTo>
                    <a:pt x="288925" y="77724"/>
                  </a:lnTo>
                  <a:lnTo>
                    <a:pt x="212725" y="68199"/>
                  </a:lnTo>
                  <a:lnTo>
                    <a:pt x="101600" y="66675"/>
                  </a:lnTo>
                  <a:lnTo>
                    <a:pt x="104775" y="69850"/>
                  </a:lnTo>
                  <a:lnTo>
                    <a:pt x="45974" y="65024"/>
                  </a:lnTo>
                  <a:lnTo>
                    <a:pt x="26924" y="42799"/>
                  </a:lnTo>
                  <a:lnTo>
                    <a:pt x="33274" y="0"/>
                  </a:lnTo>
                  <a:close/>
                </a:path>
              </a:pathLst>
            </a:custGeom>
            <a:solidFill>
              <a:srgbClr val="FFFFFF"/>
            </a:solidFill>
          </p:spPr>
          <p:txBody>
            <a:bodyPr wrap="square" lIns="0" tIns="0" rIns="0" bIns="0" rtlCol="0"/>
            <a:lstStyle/>
            <a:p>
              <a:endParaRPr sz="900"/>
            </a:p>
          </p:txBody>
        </p:sp>
        <p:sp>
          <p:nvSpPr>
            <p:cNvPr id="15" name="object 15"/>
            <p:cNvSpPr/>
            <p:nvPr/>
          </p:nvSpPr>
          <p:spPr>
            <a:xfrm>
              <a:off x="3654425" y="2257425"/>
              <a:ext cx="2046605" cy="88900"/>
            </a:xfrm>
            <a:custGeom>
              <a:avLst/>
              <a:gdLst/>
              <a:ahLst/>
              <a:cxnLst/>
              <a:rect l="l" t="t" r="r" b="b"/>
              <a:pathLst>
                <a:path w="2046604" h="88900">
                  <a:moveTo>
                    <a:pt x="14543" y="8910"/>
                  </a:moveTo>
                  <a:lnTo>
                    <a:pt x="14224" y="9525"/>
                  </a:lnTo>
                  <a:lnTo>
                    <a:pt x="10851" y="9525"/>
                  </a:lnTo>
                  <a:lnTo>
                    <a:pt x="0" y="30099"/>
                  </a:lnTo>
                  <a:lnTo>
                    <a:pt x="3175" y="63500"/>
                  </a:lnTo>
                  <a:lnTo>
                    <a:pt x="44450" y="79375"/>
                  </a:lnTo>
                  <a:lnTo>
                    <a:pt x="234950" y="84200"/>
                  </a:lnTo>
                  <a:lnTo>
                    <a:pt x="1808099" y="84200"/>
                  </a:lnTo>
                  <a:lnTo>
                    <a:pt x="1946275" y="88900"/>
                  </a:lnTo>
                  <a:lnTo>
                    <a:pt x="2030349" y="74675"/>
                  </a:lnTo>
                  <a:lnTo>
                    <a:pt x="2033224" y="68325"/>
                  </a:lnTo>
                  <a:lnTo>
                    <a:pt x="499999" y="68325"/>
                  </a:lnTo>
                  <a:lnTo>
                    <a:pt x="451685" y="66675"/>
                  </a:lnTo>
                  <a:lnTo>
                    <a:pt x="223774" y="66675"/>
                  </a:lnTo>
                  <a:lnTo>
                    <a:pt x="123825" y="63500"/>
                  </a:lnTo>
                  <a:lnTo>
                    <a:pt x="65024" y="63500"/>
                  </a:lnTo>
                  <a:lnTo>
                    <a:pt x="31750" y="55499"/>
                  </a:lnTo>
                  <a:lnTo>
                    <a:pt x="22225" y="34925"/>
                  </a:lnTo>
                  <a:lnTo>
                    <a:pt x="16919" y="11049"/>
                  </a:lnTo>
                  <a:lnTo>
                    <a:pt x="14224" y="11049"/>
                  </a:lnTo>
                  <a:lnTo>
                    <a:pt x="14451" y="9525"/>
                  </a:lnTo>
                  <a:lnTo>
                    <a:pt x="11049" y="9525"/>
                  </a:lnTo>
                  <a:lnTo>
                    <a:pt x="10893" y="9444"/>
                  </a:lnTo>
                  <a:lnTo>
                    <a:pt x="14463" y="9444"/>
                  </a:lnTo>
                  <a:lnTo>
                    <a:pt x="14543" y="8910"/>
                  </a:lnTo>
                  <a:close/>
                </a:path>
                <a:path w="2046604" h="88900">
                  <a:moveTo>
                    <a:pt x="1808099" y="84200"/>
                  </a:moveTo>
                  <a:lnTo>
                    <a:pt x="1317625" y="84200"/>
                  </a:lnTo>
                  <a:lnTo>
                    <a:pt x="1576324" y="87375"/>
                  </a:lnTo>
                  <a:lnTo>
                    <a:pt x="1808099" y="84200"/>
                  </a:lnTo>
                  <a:close/>
                </a:path>
                <a:path w="2046604" h="88900">
                  <a:moveTo>
                    <a:pt x="1130300" y="60325"/>
                  </a:moveTo>
                  <a:lnTo>
                    <a:pt x="499999" y="68325"/>
                  </a:lnTo>
                  <a:lnTo>
                    <a:pt x="2033224" y="68325"/>
                  </a:lnTo>
                  <a:lnTo>
                    <a:pt x="2035410" y="63500"/>
                  </a:lnTo>
                  <a:lnTo>
                    <a:pt x="1339850" y="63500"/>
                  </a:lnTo>
                  <a:lnTo>
                    <a:pt x="1130300" y="60325"/>
                  </a:lnTo>
                  <a:close/>
                </a:path>
                <a:path w="2046604" h="88900">
                  <a:moveTo>
                    <a:pt x="358775" y="63500"/>
                  </a:moveTo>
                  <a:lnTo>
                    <a:pt x="223774" y="66675"/>
                  </a:lnTo>
                  <a:lnTo>
                    <a:pt x="451685" y="66675"/>
                  </a:lnTo>
                  <a:lnTo>
                    <a:pt x="358775" y="63500"/>
                  </a:lnTo>
                  <a:close/>
                </a:path>
                <a:path w="2046604" h="88900">
                  <a:moveTo>
                    <a:pt x="2023999" y="22225"/>
                  </a:moveTo>
                  <a:lnTo>
                    <a:pt x="2022475" y="42799"/>
                  </a:lnTo>
                  <a:lnTo>
                    <a:pt x="2001774" y="55499"/>
                  </a:lnTo>
                  <a:lnTo>
                    <a:pt x="1962150" y="60325"/>
                  </a:lnTo>
                  <a:lnTo>
                    <a:pt x="1898650" y="63500"/>
                  </a:lnTo>
                  <a:lnTo>
                    <a:pt x="2035410" y="63500"/>
                  </a:lnTo>
                  <a:lnTo>
                    <a:pt x="2046224" y="39624"/>
                  </a:lnTo>
                  <a:lnTo>
                    <a:pt x="2023999" y="22225"/>
                  </a:lnTo>
                  <a:close/>
                </a:path>
                <a:path w="2046604" h="88900">
                  <a:moveTo>
                    <a:pt x="15875" y="6350"/>
                  </a:moveTo>
                  <a:lnTo>
                    <a:pt x="14224" y="11049"/>
                  </a:lnTo>
                  <a:lnTo>
                    <a:pt x="16919" y="11049"/>
                  </a:lnTo>
                  <a:lnTo>
                    <a:pt x="15875" y="6350"/>
                  </a:lnTo>
                  <a:close/>
                </a:path>
                <a:path w="2046604" h="88900">
                  <a:moveTo>
                    <a:pt x="14736" y="6566"/>
                  </a:moveTo>
                  <a:lnTo>
                    <a:pt x="12314" y="7028"/>
                  </a:lnTo>
                  <a:lnTo>
                    <a:pt x="11049" y="9525"/>
                  </a:lnTo>
                  <a:lnTo>
                    <a:pt x="14224" y="9525"/>
                  </a:lnTo>
                  <a:lnTo>
                    <a:pt x="14736" y="6566"/>
                  </a:lnTo>
                  <a:close/>
                </a:path>
                <a:path w="2046604" h="88900">
                  <a:moveTo>
                    <a:pt x="12151" y="7059"/>
                  </a:moveTo>
                  <a:lnTo>
                    <a:pt x="7874" y="7874"/>
                  </a:lnTo>
                  <a:lnTo>
                    <a:pt x="10893" y="9444"/>
                  </a:lnTo>
                  <a:lnTo>
                    <a:pt x="12151" y="7059"/>
                  </a:lnTo>
                  <a:close/>
                </a:path>
                <a:path w="2046604" h="88900">
                  <a:moveTo>
                    <a:pt x="15875" y="6350"/>
                  </a:moveTo>
                  <a:lnTo>
                    <a:pt x="14898" y="6536"/>
                  </a:lnTo>
                  <a:lnTo>
                    <a:pt x="14543" y="8910"/>
                  </a:lnTo>
                  <a:lnTo>
                    <a:pt x="15875" y="6350"/>
                  </a:lnTo>
                  <a:close/>
                </a:path>
                <a:path w="2046604" h="88900">
                  <a:moveTo>
                    <a:pt x="15875" y="0"/>
                  </a:moveTo>
                  <a:lnTo>
                    <a:pt x="12151" y="7059"/>
                  </a:lnTo>
                  <a:lnTo>
                    <a:pt x="12314" y="7028"/>
                  </a:lnTo>
                  <a:lnTo>
                    <a:pt x="15875" y="0"/>
                  </a:lnTo>
                  <a:close/>
                </a:path>
                <a:path w="2046604" h="88900">
                  <a:moveTo>
                    <a:pt x="15875" y="0"/>
                  </a:moveTo>
                  <a:lnTo>
                    <a:pt x="14736" y="6566"/>
                  </a:lnTo>
                  <a:lnTo>
                    <a:pt x="14898" y="6536"/>
                  </a:lnTo>
                  <a:lnTo>
                    <a:pt x="15875" y="0"/>
                  </a:lnTo>
                  <a:close/>
                </a:path>
              </a:pathLst>
            </a:custGeom>
            <a:solidFill>
              <a:srgbClr val="FFFF99"/>
            </a:solidFill>
          </p:spPr>
          <p:txBody>
            <a:bodyPr wrap="square" lIns="0" tIns="0" rIns="0" bIns="0" rtlCol="0"/>
            <a:lstStyle/>
            <a:p>
              <a:endParaRPr sz="900"/>
            </a:p>
          </p:txBody>
        </p:sp>
      </p:grpSp>
      <p:sp>
        <p:nvSpPr>
          <p:cNvPr id="16" name="object 16"/>
          <p:cNvSpPr txBox="1"/>
          <p:nvPr/>
        </p:nvSpPr>
        <p:spPr>
          <a:xfrm>
            <a:off x="1122210" y="1162940"/>
            <a:ext cx="10560474" cy="3305911"/>
          </a:xfrm>
          <a:prstGeom prst="rect">
            <a:avLst/>
          </a:prstGeom>
        </p:spPr>
        <p:txBody>
          <a:bodyPr vert="horz" wrap="square" lIns="0" tIns="15119" rIns="0" bIns="0" rtlCol="0">
            <a:spAutoFit/>
          </a:bodyPr>
          <a:lstStyle/>
          <a:p>
            <a:pPr marL="423296" marR="6048" indent="-408179" algn="just">
              <a:spcBef>
                <a:spcPts val="119"/>
              </a:spcBef>
              <a:buChar char="•"/>
              <a:tabLst>
                <a:tab pos="423296" algn="l"/>
              </a:tabLst>
            </a:pPr>
            <a:r>
              <a:rPr lang="en-US" sz="3550" spc="-6" dirty="0">
                <a:latin typeface="Times New Roman"/>
                <a:cs typeface="Times New Roman"/>
              </a:rPr>
              <a:t>A year later, in 1999, Microsoft introduced the </a:t>
            </a:r>
            <a:r>
              <a:rPr lang="en-US" sz="3550" spc="-6" dirty="0" err="1">
                <a:latin typeface="Times New Roman"/>
                <a:cs typeface="Times New Roman"/>
              </a:rPr>
              <a:t>XMLHttpRequest</a:t>
            </a:r>
            <a:r>
              <a:rPr lang="en-US" sz="3550" spc="-6" dirty="0">
                <a:latin typeface="Times New Roman"/>
                <a:cs typeface="Times New Roman"/>
              </a:rPr>
              <a:t> object, an ActiveX control, into IE 5.</a:t>
            </a:r>
            <a:br>
              <a:rPr lang="en-US" sz="3550" spc="-6" dirty="0">
                <a:latin typeface="Times New Roman"/>
                <a:cs typeface="Times New Roman"/>
              </a:rPr>
            </a:br>
            <a:endParaRPr lang="en-US" sz="3550" spc="-6" dirty="0">
              <a:latin typeface="Times New Roman"/>
              <a:cs typeface="Times New Roman"/>
            </a:endParaRPr>
          </a:p>
          <a:p>
            <a:pPr marL="423296" marR="6048" indent="-408179" algn="just">
              <a:spcBef>
                <a:spcPts val="119"/>
              </a:spcBef>
              <a:buChar char="•"/>
              <a:tabLst>
                <a:tab pos="423296" algn="l"/>
              </a:tabLst>
            </a:pPr>
            <a:r>
              <a:rPr lang="en-US" sz="3550" spc="-6" dirty="0">
                <a:latin typeface="Times New Roman"/>
                <a:cs typeface="Times New Roman"/>
              </a:rPr>
              <a:t>The term AJAX was coined on February 18, 2005 by Jesse James Garret in a short essay published a few days after Google launched its Maps app.</a:t>
            </a:r>
            <a:endParaRPr sz="3550" dirty="0">
              <a:latin typeface="Times New Roman"/>
              <a:cs typeface="Times New Roman"/>
            </a:endParaRPr>
          </a:p>
        </p:txBody>
      </p:sp>
      <p:grpSp>
        <p:nvGrpSpPr>
          <p:cNvPr id="17" name="object 17"/>
          <p:cNvGrpSpPr/>
          <p:nvPr/>
        </p:nvGrpSpPr>
        <p:grpSpPr>
          <a:xfrm>
            <a:off x="1524000" y="4499355"/>
            <a:ext cx="9855200" cy="2044700"/>
            <a:chOff x="1143000" y="4499355"/>
            <a:chExt cx="7391400" cy="2044700"/>
          </a:xfrm>
        </p:grpSpPr>
        <p:sp>
          <p:nvSpPr>
            <p:cNvPr id="18" name="object 18"/>
            <p:cNvSpPr/>
            <p:nvPr/>
          </p:nvSpPr>
          <p:spPr>
            <a:xfrm>
              <a:off x="1143000" y="4571999"/>
              <a:ext cx="4305300" cy="1971675"/>
            </a:xfrm>
            <a:prstGeom prst="rect">
              <a:avLst/>
            </a:prstGeom>
            <a:blipFill>
              <a:blip r:embed="rId6" cstate="print"/>
              <a:stretch>
                <a:fillRect/>
              </a:stretch>
            </a:blipFill>
          </p:spPr>
          <p:txBody>
            <a:bodyPr wrap="square" lIns="0" tIns="0" rIns="0" bIns="0" rtlCol="0"/>
            <a:lstStyle/>
            <a:p>
              <a:endParaRPr sz="900"/>
            </a:p>
          </p:txBody>
        </p:sp>
        <p:sp>
          <p:nvSpPr>
            <p:cNvPr id="19" name="object 19"/>
            <p:cNvSpPr/>
            <p:nvPr/>
          </p:nvSpPr>
          <p:spPr>
            <a:xfrm>
              <a:off x="5718555" y="4499355"/>
              <a:ext cx="2815844" cy="2044319"/>
            </a:xfrm>
            <a:prstGeom prst="rect">
              <a:avLst/>
            </a:prstGeom>
            <a:blipFill>
              <a:blip r:embed="rId7" cstate="print"/>
              <a:stretch>
                <a:fillRect/>
              </a:stretch>
            </a:blipFill>
          </p:spPr>
          <p:txBody>
            <a:bodyPr wrap="square" lIns="0" tIns="0" rIns="0" bIns="0" rtlCol="0"/>
            <a:lstStyle/>
            <a:p>
              <a:endParaRPr sz="900"/>
            </a:p>
          </p:txBody>
        </p:sp>
      </p:gr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4737" y="0"/>
            <a:ext cx="11798300" cy="6803390"/>
            <a:chOff x="146050" y="0"/>
            <a:chExt cx="8848725" cy="6803390"/>
          </a:xfrm>
        </p:grpSpPr>
        <p:sp>
          <p:nvSpPr>
            <p:cNvPr id="4" name="object 4"/>
            <p:cNvSpPr/>
            <p:nvPr/>
          </p:nvSpPr>
          <p:spPr>
            <a:xfrm>
              <a:off x="220980" y="723898"/>
              <a:ext cx="8773668" cy="6079236"/>
            </a:xfrm>
            <a:prstGeom prst="rect">
              <a:avLst/>
            </a:prstGeom>
            <a:blipFill>
              <a:blip r:embed="rId2" cstate="print"/>
              <a:stretch>
                <a:fillRect/>
              </a:stretch>
            </a:blipFill>
          </p:spPr>
          <p:txBody>
            <a:bodyPr wrap="square" lIns="0" tIns="0" rIns="0" bIns="0" rtlCol="0"/>
            <a:lstStyle/>
            <a:p>
              <a:endParaRPr sz="900"/>
            </a:p>
          </p:txBody>
        </p:sp>
        <p:sp>
          <p:nvSpPr>
            <p:cNvPr id="5" name="object 5"/>
            <p:cNvSpPr/>
            <p:nvPr/>
          </p:nvSpPr>
          <p:spPr>
            <a:xfrm>
              <a:off x="146050" y="649351"/>
              <a:ext cx="8771255" cy="6075680"/>
            </a:xfrm>
            <a:custGeom>
              <a:avLst/>
              <a:gdLst/>
              <a:ahLst/>
              <a:cxnLst/>
              <a:rect l="l" t="t" r="r" b="b"/>
              <a:pathLst>
                <a:path w="8771255" h="6075680">
                  <a:moveTo>
                    <a:pt x="8767699" y="0"/>
                  </a:moveTo>
                  <a:lnTo>
                    <a:pt x="1123950" y="3175"/>
                  </a:lnTo>
                  <a:lnTo>
                    <a:pt x="1085850" y="4699"/>
                  </a:lnTo>
                  <a:lnTo>
                    <a:pt x="1038225" y="14224"/>
                  </a:lnTo>
                  <a:lnTo>
                    <a:pt x="1000125" y="41275"/>
                  </a:lnTo>
                  <a:lnTo>
                    <a:pt x="942975" y="82550"/>
                  </a:lnTo>
                  <a:lnTo>
                    <a:pt x="101600" y="708025"/>
                  </a:lnTo>
                  <a:lnTo>
                    <a:pt x="55562" y="746125"/>
                  </a:lnTo>
                  <a:lnTo>
                    <a:pt x="22225" y="819150"/>
                  </a:lnTo>
                  <a:lnTo>
                    <a:pt x="14287" y="863600"/>
                  </a:lnTo>
                  <a:lnTo>
                    <a:pt x="11112" y="915924"/>
                  </a:lnTo>
                  <a:lnTo>
                    <a:pt x="0" y="6075299"/>
                  </a:lnTo>
                  <a:lnTo>
                    <a:pt x="8771001" y="6075299"/>
                  </a:lnTo>
                  <a:lnTo>
                    <a:pt x="8767699" y="0"/>
                  </a:lnTo>
                  <a:close/>
                </a:path>
              </a:pathLst>
            </a:custGeom>
            <a:solidFill>
              <a:srgbClr val="FFFF99"/>
            </a:solidFill>
          </p:spPr>
          <p:txBody>
            <a:bodyPr wrap="square" lIns="0" tIns="0" rIns="0" bIns="0" rtlCol="0"/>
            <a:lstStyle/>
            <a:p>
              <a:endParaRPr sz="900"/>
            </a:p>
          </p:txBody>
        </p:sp>
        <p:sp>
          <p:nvSpPr>
            <p:cNvPr id="6" name="object 6"/>
            <p:cNvSpPr/>
            <p:nvPr/>
          </p:nvSpPr>
          <p:spPr>
            <a:xfrm>
              <a:off x="201612" y="728726"/>
              <a:ext cx="919480" cy="844550"/>
            </a:xfrm>
            <a:custGeom>
              <a:avLst/>
              <a:gdLst/>
              <a:ahLst/>
              <a:cxnLst/>
              <a:rect l="l" t="t" r="r" b="b"/>
              <a:pathLst>
                <a:path w="919480" h="844550">
                  <a:moveTo>
                    <a:pt x="919162" y="0"/>
                  </a:moveTo>
                  <a:lnTo>
                    <a:pt x="44450" y="631825"/>
                  </a:lnTo>
                  <a:lnTo>
                    <a:pt x="0" y="666750"/>
                  </a:lnTo>
                  <a:lnTo>
                    <a:pt x="142875" y="671449"/>
                  </a:lnTo>
                  <a:lnTo>
                    <a:pt x="244475" y="698500"/>
                  </a:lnTo>
                  <a:lnTo>
                    <a:pt x="512762" y="782574"/>
                  </a:lnTo>
                  <a:lnTo>
                    <a:pt x="590550" y="820674"/>
                  </a:lnTo>
                  <a:lnTo>
                    <a:pt x="652462" y="844550"/>
                  </a:lnTo>
                  <a:lnTo>
                    <a:pt x="652462" y="788924"/>
                  </a:lnTo>
                  <a:lnTo>
                    <a:pt x="658812" y="698500"/>
                  </a:lnTo>
                  <a:lnTo>
                    <a:pt x="674687" y="626999"/>
                  </a:lnTo>
                  <a:lnTo>
                    <a:pt x="700087" y="517525"/>
                  </a:lnTo>
                  <a:lnTo>
                    <a:pt x="725487" y="438150"/>
                  </a:lnTo>
                  <a:lnTo>
                    <a:pt x="752475" y="381000"/>
                  </a:lnTo>
                  <a:lnTo>
                    <a:pt x="774700" y="301625"/>
                  </a:lnTo>
                  <a:lnTo>
                    <a:pt x="800100" y="236474"/>
                  </a:lnTo>
                  <a:lnTo>
                    <a:pt x="833437" y="161925"/>
                  </a:lnTo>
                  <a:lnTo>
                    <a:pt x="919162" y="0"/>
                  </a:lnTo>
                  <a:close/>
                </a:path>
              </a:pathLst>
            </a:custGeom>
            <a:solidFill>
              <a:srgbClr val="F8F8F8">
                <a:alpha val="50195"/>
              </a:srgbClr>
            </a:solidFill>
          </p:spPr>
          <p:txBody>
            <a:bodyPr wrap="square" lIns="0" tIns="0" rIns="0" bIns="0" rtlCol="0"/>
            <a:lstStyle/>
            <a:p>
              <a:endParaRPr sz="900"/>
            </a:p>
          </p:txBody>
        </p:sp>
        <p:sp>
          <p:nvSpPr>
            <p:cNvPr id="7" name="object 7"/>
            <p:cNvSpPr/>
            <p:nvPr/>
          </p:nvSpPr>
          <p:spPr>
            <a:xfrm>
              <a:off x="188912" y="677926"/>
              <a:ext cx="982980" cy="749300"/>
            </a:xfrm>
            <a:custGeom>
              <a:avLst/>
              <a:gdLst/>
              <a:ahLst/>
              <a:cxnLst/>
              <a:rect l="l" t="t" r="r" b="b"/>
              <a:pathLst>
                <a:path w="982980" h="749300">
                  <a:moveTo>
                    <a:pt x="42620" y="692472"/>
                  </a:moveTo>
                  <a:lnTo>
                    <a:pt x="23812" y="706374"/>
                  </a:lnTo>
                  <a:lnTo>
                    <a:pt x="0" y="749300"/>
                  </a:lnTo>
                  <a:lnTo>
                    <a:pt x="42620" y="692472"/>
                  </a:lnTo>
                  <a:close/>
                </a:path>
                <a:path w="982980" h="749300">
                  <a:moveTo>
                    <a:pt x="514496" y="655574"/>
                  </a:moveTo>
                  <a:lnTo>
                    <a:pt x="209550" y="655574"/>
                  </a:lnTo>
                  <a:lnTo>
                    <a:pt x="352425" y="690499"/>
                  </a:lnTo>
                  <a:lnTo>
                    <a:pt x="477837" y="741299"/>
                  </a:lnTo>
                  <a:lnTo>
                    <a:pt x="514496" y="655574"/>
                  </a:lnTo>
                  <a:close/>
                </a:path>
                <a:path w="982980" h="749300">
                  <a:moveTo>
                    <a:pt x="53842" y="684178"/>
                  </a:moveTo>
                  <a:lnTo>
                    <a:pt x="47625" y="685800"/>
                  </a:lnTo>
                  <a:lnTo>
                    <a:pt x="42620" y="692472"/>
                  </a:lnTo>
                  <a:lnTo>
                    <a:pt x="53842" y="684178"/>
                  </a:lnTo>
                  <a:close/>
                </a:path>
                <a:path w="982980" h="749300">
                  <a:moveTo>
                    <a:pt x="982662" y="0"/>
                  </a:moveTo>
                  <a:lnTo>
                    <a:pt x="53842" y="684178"/>
                  </a:lnTo>
                  <a:lnTo>
                    <a:pt x="120650" y="666750"/>
                  </a:lnTo>
                  <a:lnTo>
                    <a:pt x="209550" y="655574"/>
                  </a:lnTo>
                  <a:lnTo>
                    <a:pt x="514496" y="655574"/>
                  </a:lnTo>
                  <a:lnTo>
                    <a:pt x="581025" y="499999"/>
                  </a:lnTo>
                  <a:lnTo>
                    <a:pt x="739775" y="242824"/>
                  </a:lnTo>
                  <a:lnTo>
                    <a:pt x="982662" y="0"/>
                  </a:lnTo>
                  <a:close/>
                </a:path>
              </a:pathLst>
            </a:custGeom>
            <a:solidFill>
              <a:srgbClr val="FFFFFF">
                <a:alpha val="50195"/>
              </a:srgbClr>
            </a:solidFill>
          </p:spPr>
          <p:txBody>
            <a:bodyPr wrap="square" lIns="0" tIns="0" rIns="0" bIns="0" rtlCol="0"/>
            <a:lstStyle/>
            <a:p>
              <a:endParaRPr sz="900"/>
            </a:p>
          </p:txBody>
        </p:sp>
        <p:sp>
          <p:nvSpPr>
            <p:cNvPr id="8" name="object 8"/>
            <p:cNvSpPr/>
            <p:nvPr/>
          </p:nvSpPr>
          <p:spPr>
            <a:xfrm>
              <a:off x="3254375" y="0"/>
              <a:ext cx="2603500" cy="660400"/>
            </a:xfrm>
            <a:prstGeom prst="rect">
              <a:avLst/>
            </a:prstGeom>
            <a:blipFill>
              <a:blip r:embed="rId3" cstate="print"/>
              <a:stretch>
                <a:fillRect/>
              </a:stretch>
            </a:blipFill>
          </p:spPr>
          <p:txBody>
            <a:bodyPr wrap="square" lIns="0" tIns="0" rIns="0" bIns="0" rtlCol="0"/>
            <a:lstStyle/>
            <a:p>
              <a:endParaRPr sz="900"/>
            </a:p>
          </p:txBody>
        </p:sp>
        <p:sp>
          <p:nvSpPr>
            <p:cNvPr id="9" name="object 9"/>
            <p:cNvSpPr/>
            <p:nvPr/>
          </p:nvSpPr>
          <p:spPr>
            <a:xfrm>
              <a:off x="4298950" y="15875"/>
              <a:ext cx="441325" cy="128905"/>
            </a:xfrm>
            <a:custGeom>
              <a:avLst/>
              <a:gdLst/>
              <a:ahLst/>
              <a:cxnLst/>
              <a:rect l="l" t="t" r="r" b="b"/>
              <a:pathLst>
                <a:path w="441325" h="128905">
                  <a:moveTo>
                    <a:pt x="266700" y="0"/>
                  </a:moveTo>
                  <a:lnTo>
                    <a:pt x="201549" y="0"/>
                  </a:lnTo>
                  <a:lnTo>
                    <a:pt x="150749" y="4699"/>
                  </a:lnTo>
                  <a:lnTo>
                    <a:pt x="99949" y="22225"/>
                  </a:lnTo>
                  <a:lnTo>
                    <a:pt x="65024" y="45974"/>
                  </a:lnTo>
                  <a:lnTo>
                    <a:pt x="33274" y="68199"/>
                  </a:lnTo>
                  <a:lnTo>
                    <a:pt x="7874" y="98425"/>
                  </a:lnTo>
                  <a:lnTo>
                    <a:pt x="0" y="112649"/>
                  </a:lnTo>
                  <a:lnTo>
                    <a:pt x="1524" y="128524"/>
                  </a:lnTo>
                  <a:lnTo>
                    <a:pt x="22225" y="98425"/>
                  </a:lnTo>
                  <a:lnTo>
                    <a:pt x="44450" y="80899"/>
                  </a:lnTo>
                  <a:lnTo>
                    <a:pt x="87249" y="52324"/>
                  </a:lnTo>
                  <a:lnTo>
                    <a:pt x="123825" y="36449"/>
                  </a:lnTo>
                  <a:lnTo>
                    <a:pt x="166624" y="22225"/>
                  </a:lnTo>
                  <a:lnTo>
                    <a:pt x="207899" y="17399"/>
                  </a:lnTo>
                  <a:lnTo>
                    <a:pt x="233425" y="17399"/>
                  </a:lnTo>
                  <a:lnTo>
                    <a:pt x="265175" y="20574"/>
                  </a:lnTo>
                  <a:lnTo>
                    <a:pt x="295275" y="22225"/>
                  </a:lnTo>
                  <a:lnTo>
                    <a:pt x="327025" y="31750"/>
                  </a:lnTo>
                  <a:lnTo>
                    <a:pt x="379475" y="55499"/>
                  </a:lnTo>
                  <a:lnTo>
                    <a:pt x="404875" y="77724"/>
                  </a:lnTo>
                  <a:lnTo>
                    <a:pt x="441325" y="103124"/>
                  </a:lnTo>
                  <a:lnTo>
                    <a:pt x="430275" y="77724"/>
                  </a:lnTo>
                  <a:lnTo>
                    <a:pt x="403225" y="50800"/>
                  </a:lnTo>
                  <a:lnTo>
                    <a:pt x="368300" y="31750"/>
                  </a:lnTo>
                  <a:lnTo>
                    <a:pt x="322325" y="11049"/>
                  </a:lnTo>
                  <a:lnTo>
                    <a:pt x="266700" y="0"/>
                  </a:lnTo>
                  <a:close/>
                </a:path>
              </a:pathLst>
            </a:custGeom>
            <a:solidFill>
              <a:srgbClr val="FFFFFF"/>
            </a:solidFill>
          </p:spPr>
          <p:txBody>
            <a:bodyPr wrap="square" lIns="0" tIns="0" rIns="0" bIns="0" rtlCol="0"/>
            <a:lstStyle/>
            <a:p>
              <a:endParaRPr sz="900"/>
            </a:p>
          </p:txBody>
        </p:sp>
        <p:sp>
          <p:nvSpPr>
            <p:cNvPr id="10" name="object 10"/>
            <p:cNvSpPr/>
            <p:nvPr/>
          </p:nvSpPr>
          <p:spPr>
            <a:xfrm>
              <a:off x="3463925" y="68326"/>
              <a:ext cx="2154174" cy="919099"/>
            </a:xfrm>
            <a:prstGeom prst="rect">
              <a:avLst/>
            </a:prstGeom>
            <a:blipFill>
              <a:blip r:embed="rId4" cstate="print"/>
              <a:stretch>
                <a:fillRect/>
              </a:stretch>
            </a:blipFill>
          </p:spPr>
          <p:txBody>
            <a:bodyPr wrap="square" lIns="0" tIns="0" rIns="0" bIns="0" rtlCol="0"/>
            <a:lstStyle/>
            <a:p>
              <a:endParaRPr sz="900"/>
            </a:p>
          </p:txBody>
        </p:sp>
        <p:sp>
          <p:nvSpPr>
            <p:cNvPr id="11" name="object 11"/>
            <p:cNvSpPr/>
            <p:nvPr/>
          </p:nvSpPr>
          <p:spPr>
            <a:xfrm>
              <a:off x="3513201" y="488950"/>
              <a:ext cx="849630" cy="290830"/>
            </a:xfrm>
            <a:custGeom>
              <a:avLst/>
              <a:gdLst/>
              <a:ahLst/>
              <a:cxnLst/>
              <a:rect l="l" t="t" r="r" b="b"/>
              <a:pathLst>
                <a:path w="849629" h="290830">
                  <a:moveTo>
                    <a:pt x="814324" y="0"/>
                  </a:moveTo>
                  <a:lnTo>
                    <a:pt x="822325" y="42799"/>
                  </a:lnTo>
                  <a:lnTo>
                    <a:pt x="803275" y="65024"/>
                  </a:lnTo>
                  <a:lnTo>
                    <a:pt x="746125" y="69850"/>
                  </a:lnTo>
                  <a:lnTo>
                    <a:pt x="750824" y="66675"/>
                  </a:lnTo>
                  <a:lnTo>
                    <a:pt x="642874" y="68199"/>
                  </a:lnTo>
                  <a:lnTo>
                    <a:pt x="508000" y="85725"/>
                  </a:lnTo>
                  <a:lnTo>
                    <a:pt x="442849" y="96774"/>
                  </a:lnTo>
                  <a:lnTo>
                    <a:pt x="376174" y="109474"/>
                  </a:lnTo>
                  <a:lnTo>
                    <a:pt x="288925" y="117475"/>
                  </a:lnTo>
                  <a:lnTo>
                    <a:pt x="233299" y="130175"/>
                  </a:lnTo>
                  <a:lnTo>
                    <a:pt x="166624" y="139700"/>
                  </a:lnTo>
                  <a:lnTo>
                    <a:pt x="77724" y="174625"/>
                  </a:lnTo>
                  <a:lnTo>
                    <a:pt x="26924" y="211074"/>
                  </a:lnTo>
                  <a:lnTo>
                    <a:pt x="11049" y="242824"/>
                  </a:lnTo>
                  <a:lnTo>
                    <a:pt x="0" y="290449"/>
                  </a:lnTo>
                  <a:lnTo>
                    <a:pt x="23749" y="260350"/>
                  </a:lnTo>
                  <a:lnTo>
                    <a:pt x="47625" y="222250"/>
                  </a:lnTo>
                  <a:lnTo>
                    <a:pt x="88900" y="203200"/>
                  </a:lnTo>
                  <a:lnTo>
                    <a:pt x="146050" y="172974"/>
                  </a:lnTo>
                  <a:lnTo>
                    <a:pt x="214249" y="157099"/>
                  </a:lnTo>
                  <a:lnTo>
                    <a:pt x="306324" y="142875"/>
                  </a:lnTo>
                  <a:lnTo>
                    <a:pt x="417449" y="127000"/>
                  </a:lnTo>
                  <a:lnTo>
                    <a:pt x="512699" y="111125"/>
                  </a:lnTo>
                  <a:lnTo>
                    <a:pt x="633349" y="96774"/>
                  </a:lnTo>
                  <a:lnTo>
                    <a:pt x="746125" y="90424"/>
                  </a:lnTo>
                  <a:lnTo>
                    <a:pt x="814324" y="82550"/>
                  </a:lnTo>
                  <a:lnTo>
                    <a:pt x="849249" y="61849"/>
                  </a:lnTo>
                  <a:lnTo>
                    <a:pt x="846074" y="36449"/>
                  </a:lnTo>
                  <a:lnTo>
                    <a:pt x="814324" y="0"/>
                  </a:lnTo>
                  <a:close/>
                </a:path>
              </a:pathLst>
            </a:custGeom>
            <a:solidFill>
              <a:srgbClr val="FFFFFF"/>
            </a:solidFill>
          </p:spPr>
          <p:txBody>
            <a:bodyPr wrap="square" lIns="0" tIns="0" rIns="0" bIns="0" rtlCol="0"/>
            <a:lstStyle/>
            <a:p>
              <a:endParaRPr sz="900"/>
            </a:p>
          </p:txBody>
        </p:sp>
        <p:sp>
          <p:nvSpPr>
            <p:cNvPr id="12" name="object 12"/>
            <p:cNvSpPr/>
            <p:nvPr/>
          </p:nvSpPr>
          <p:spPr>
            <a:xfrm>
              <a:off x="3487801" y="911225"/>
              <a:ext cx="2103755" cy="62230"/>
            </a:xfrm>
            <a:custGeom>
              <a:avLst/>
              <a:gdLst/>
              <a:ahLst/>
              <a:cxnLst/>
              <a:rect l="l" t="t" r="r" b="b"/>
              <a:pathLst>
                <a:path w="2103754" h="62230">
                  <a:moveTo>
                    <a:pt x="9525" y="0"/>
                  </a:moveTo>
                  <a:lnTo>
                    <a:pt x="0" y="15875"/>
                  </a:lnTo>
                  <a:lnTo>
                    <a:pt x="9525" y="39624"/>
                  </a:lnTo>
                  <a:lnTo>
                    <a:pt x="26924" y="47625"/>
                  </a:lnTo>
                  <a:lnTo>
                    <a:pt x="57150" y="57150"/>
                  </a:lnTo>
                  <a:lnTo>
                    <a:pt x="180975" y="58674"/>
                  </a:lnTo>
                  <a:lnTo>
                    <a:pt x="436499" y="60325"/>
                  </a:lnTo>
                  <a:lnTo>
                    <a:pt x="604774" y="57150"/>
                  </a:lnTo>
                  <a:lnTo>
                    <a:pt x="658749" y="58674"/>
                  </a:lnTo>
                  <a:lnTo>
                    <a:pt x="695325" y="58674"/>
                  </a:lnTo>
                  <a:lnTo>
                    <a:pt x="752475" y="60325"/>
                  </a:lnTo>
                  <a:lnTo>
                    <a:pt x="917575" y="60325"/>
                  </a:lnTo>
                  <a:lnTo>
                    <a:pt x="949325" y="58674"/>
                  </a:lnTo>
                  <a:lnTo>
                    <a:pt x="1096899" y="57150"/>
                  </a:lnTo>
                  <a:lnTo>
                    <a:pt x="1149350" y="57150"/>
                  </a:lnTo>
                  <a:lnTo>
                    <a:pt x="1233424" y="60325"/>
                  </a:lnTo>
                  <a:lnTo>
                    <a:pt x="1309624" y="60325"/>
                  </a:lnTo>
                  <a:lnTo>
                    <a:pt x="1363599" y="61849"/>
                  </a:lnTo>
                  <a:lnTo>
                    <a:pt x="1400175" y="58674"/>
                  </a:lnTo>
                  <a:lnTo>
                    <a:pt x="1409700" y="60325"/>
                  </a:lnTo>
                  <a:lnTo>
                    <a:pt x="1519174" y="58674"/>
                  </a:lnTo>
                  <a:lnTo>
                    <a:pt x="1527175" y="57150"/>
                  </a:lnTo>
                  <a:lnTo>
                    <a:pt x="1555750" y="58674"/>
                  </a:lnTo>
                  <a:lnTo>
                    <a:pt x="1593850" y="60325"/>
                  </a:lnTo>
                  <a:lnTo>
                    <a:pt x="1604899" y="60325"/>
                  </a:lnTo>
                  <a:lnTo>
                    <a:pt x="1658874" y="58674"/>
                  </a:lnTo>
                  <a:lnTo>
                    <a:pt x="1692275" y="57150"/>
                  </a:lnTo>
                  <a:lnTo>
                    <a:pt x="1787525" y="57150"/>
                  </a:lnTo>
                  <a:lnTo>
                    <a:pt x="1849374" y="60325"/>
                  </a:lnTo>
                  <a:lnTo>
                    <a:pt x="1858899" y="60325"/>
                  </a:lnTo>
                  <a:lnTo>
                    <a:pt x="1927225" y="57150"/>
                  </a:lnTo>
                  <a:lnTo>
                    <a:pt x="1987550" y="60325"/>
                  </a:lnTo>
                  <a:lnTo>
                    <a:pt x="1995424" y="58674"/>
                  </a:lnTo>
                  <a:lnTo>
                    <a:pt x="2077974" y="58674"/>
                  </a:lnTo>
                  <a:lnTo>
                    <a:pt x="2103374" y="50800"/>
                  </a:lnTo>
                  <a:lnTo>
                    <a:pt x="2060575" y="34925"/>
                  </a:lnTo>
                  <a:lnTo>
                    <a:pt x="2049399" y="34925"/>
                  </a:lnTo>
                  <a:lnTo>
                    <a:pt x="2011299" y="31750"/>
                  </a:lnTo>
                  <a:lnTo>
                    <a:pt x="2017649" y="34925"/>
                  </a:lnTo>
                  <a:lnTo>
                    <a:pt x="1993900" y="38100"/>
                  </a:lnTo>
                  <a:lnTo>
                    <a:pt x="1982724" y="36449"/>
                  </a:lnTo>
                  <a:lnTo>
                    <a:pt x="1725549" y="23749"/>
                  </a:lnTo>
                  <a:lnTo>
                    <a:pt x="1647825" y="23749"/>
                  </a:lnTo>
                  <a:lnTo>
                    <a:pt x="1611249" y="26924"/>
                  </a:lnTo>
                  <a:lnTo>
                    <a:pt x="1496949" y="33274"/>
                  </a:lnTo>
                  <a:lnTo>
                    <a:pt x="1435100" y="33274"/>
                  </a:lnTo>
                  <a:lnTo>
                    <a:pt x="1387475" y="31750"/>
                  </a:lnTo>
                  <a:lnTo>
                    <a:pt x="1379474" y="31750"/>
                  </a:lnTo>
                  <a:lnTo>
                    <a:pt x="1300099" y="28575"/>
                  </a:lnTo>
                  <a:lnTo>
                    <a:pt x="1193800" y="28575"/>
                  </a:lnTo>
                  <a:lnTo>
                    <a:pt x="1125474" y="31750"/>
                  </a:lnTo>
                  <a:lnTo>
                    <a:pt x="1076325" y="31750"/>
                  </a:lnTo>
                  <a:lnTo>
                    <a:pt x="1039749" y="33274"/>
                  </a:lnTo>
                  <a:lnTo>
                    <a:pt x="968375" y="34925"/>
                  </a:lnTo>
                  <a:lnTo>
                    <a:pt x="927100" y="34925"/>
                  </a:lnTo>
                  <a:lnTo>
                    <a:pt x="877824" y="31750"/>
                  </a:lnTo>
                  <a:lnTo>
                    <a:pt x="841375" y="30099"/>
                  </a:lnTo>
                  <a:lnTo>
                    <a:pt x="831850" y="30099"/>
                  </a:lnTo>
                  <a:lnTo>
                    <a:pt x="787400" y="26924"/>
                  </a:lnTo>
                  <a:lnTo>
                    <a:pt x="725424" y="26924"/>
                  </a:lnTo>
                  <a:lnTo>
                    <a:pt x="692150" y="28575"/>
                  </a:lnTo>
                  <a:lnTo>
                    <a:pt x="641350" y="31750"/>
                  </a:lnTo>
                  <a:lnTo>
                    <a:pt x="600075" y="33274"/>
                  </a:lnTo>
                  <a:lnTo>
                    <a:pt x="592074" y="33274"/>
                  </a:lnTo>
                  <a:lnTo>
                    <a:pt x="539750" y="36449"/>
                  </a:lnTo>
                  <a:lnTo>
                    <a:pt x="531749" y="36449"/>
                  </a:lnTo>
                  <a:lnTo>
                    <a:pt x="479425" y="38100"/>
                  </a:lnTo>
                  <a:lnTo>
                    <a:pt x="449199" y="38100"/>
                  </a:lnTo>
                  <a:lnTo>
                    <a:pt x="409575" y="34925"/>
                  </a:lnTo>
                  <a:lnTo>
                    <a:pt x="379349" y="31750"/>
                  </a:lnTo>
                  <a:lnTo>
                    <a:pt x="325374" y="31750"/>
                  </a:lnTo>
                  <a:lnTo>
                    <a:pt x="284099" y="33274"/>
                  </a:lnTo>
                  <a:lnTo>
                    <a:pt x="233299" y="36449"/>
                  </a:lnTo>
                  <a:lnTo>
                    <a:pt x="211074" y="36449"/>
                  </a:lnTo>
                  <a:lnTo>
                    <a:pt x="130175" y="31750"/>
                  </a:lnTo>
                  <a:lnTo>
                    <a:pt x="93599" y="30099"/>
                  </a:lnTo>
                  <a:lnTo>
                    <a:pt x="76200" y="30099"/>
                  </a:lnTo>
                  <a:lnTo>
                    <a:pt x="60325" y="31750"/>
                  </a:lnTo>
                  <a:lnTo>
                    <a:pt x="9525" y="0"/>
                  </a:lnTo>
                  <a:close/>
                </a:path>
              </a:pathLst>
            </a:custGeom>
            <a:solidFill>
              <a:srgbClr val="FFFF99"/>
            </a:solidFill>
          </p:spPr>
          <p:txBody>
            <a:bodyPr wrap="square" lIns="0" tIns="0" rIns="0" bIns="0" rtlCol="0"/>
            <a:lstStyle/>
            <a:p>
              <a:endParaRPr sz="900"/>
            </a:p>
          </p:txBody>
        </p:sp>
        <p:sp>
          <p:nvSpPr>
            <p:cNvPr id="13" name="object 13"/>
            <p:cNvSpPr/>
            <p:nvPr/>
          </p:nvSpPr>
          <p:spPr>
            <a:xfrm>
              <a:off x="3511550" y="487426"/>
              <a:ext cx="2062099" cy="353949"/>
            </a:xfrm>
            <a:prstGeom prst="rect">
              <a:avLst/>
            </a:prstGeom>
            <a:blipFill>
              <a:blip r:embed="rId5" cstate="print"/>
              <a:stretch>
                <a:fillRect/>
              </a:stretch>
            </a:blipFill>
          </p:spPr>
          <p:txBody>
            <a:bodyPr wrap="square" lIns="0" tIns="0" rIns="0" bIns="0" rtlCol="0"/>
            <a:lstStyle/>
            <a:p>
              <a:endParaRPr sz="900"/>
            </a:p>
          </p:txBody>
        </p:sp>
        <p:sp>
          <p:nvSpPr>
            <p:cNvPr id="14" name="object 14"/>
            <p:cNvSpPr/>
            <p:nvPr/>
          </p:nvSpPr>
          <p:spPr>
            <a:xfrm>
              <a:off x="4653026" y="492125"/>
              <a:ext cx="885825" cy="290830"/>
            </a:xfrm>
            <a:custGeom>
              <a:avLst/>
              <a:gdLst/>
              <a:ahLst/>
              <a:cxnLst/>
              <a:rect l="l" t="t" r="r" b="b"/>
              <a:pathLst>
                <a:path w="885825" h="290830">
                  <a:moveTo>
                    <a:pt x="33274" y="0"/>
                  </a:moveTo>
                  <a:lnTo>
                    <a:pt x="1524" y="38100"/>
                  </a:lnTo>
                  <a:lnTo>
                    <a:pt x="0" y="63500"/>
                  </a:lnTo>
                  <a:lnTo>
                    <a:pt x="33274" y="82550"/>
                  </a:lnTo>
                  <a:lnTo>
                    <a:pt x="104775" y="90424"/>
                  </a:lnTo>
                  <a:lnTo>
                    <a:pt x="222250" y="95250"/>
                  </a:lnTo>
                  <a:lnTo>
                    <a:pt x="349250" y="111125"/>
                  </a:lnTo>
                  <a:lnTo>
                    <a:pt x="449199" y="127000"/>
                  </a:lnTo>
                  <a:lnTo>
                    <a:pt x="565150" y="142875"/>
                  </a:lnTo>
                  <a:lnTo>
                    <a:pt x="661924" y="158750"/>
                  </a:lnTo>
                  <a:lnTo>
                    <a:pt x="731774" y="172974"/>
                  </a:lnTo>
                  <a:lnTo>
                    <a:pt x="790575" y="203200"/>
                  </a:lnTo>
                  <a:lnTo>
                    <a:pt x="833374" y="222250"/>
                  </a:lnTo>
                  <a:lnTo>
                    <a:pt x="858774" y="260350"/>
                  </a:lnTo>
                  <a:lnTo>
                    <a:pt x="885825" y="290449"/>
                  </a:lnTo>
                  <a:lnTo>
                    <a:pt x="873125" y="242824"/>
                  </a:lnTo>
                  <a:lnTo>
                    <a:pt x="855599" y="211074"/>
                  </a:lnTo>
                  <a:lnTo>
                    <a:pt x="801624" y="176149"/>
                  </a:lnTo>
                  <a:lnTo>
                    <a:pt x="709549" y="139700"/>
                  </a:lnTo>
                  <a:lnTo>
                    <a:pt x="641350" y="128524"/>
                  </a:lnTo>
                  <a:lnTo>
                    <a:pt x="582549" y="117475"/>
                  </a:lnTo>
                  <a:lnTo>
                    <a:pt x="492125" y="109474"/>
                  </a:lnTo>
                  <a:lnTo>
                    <a:pt x="420624" y="95250"/>
                  </a:lnTo>
                  <a:lnTo>
                    <a:pt x="355600" y="85725"/>
                  </a:lnTo>
                  <a:lnTo>
                    <a:pt x="288925" y="77724"/>
                  </a:lnTo>
                  <a:lnTo>
                    <a:pt x="212725" y="68199"/>
                  </a:lnTo>
                  <a:lnTo>
                    <a:pt x="101600" y="66675"/>
                  </a:lnTo>
                  <a:lnTo>
                    <a:pt x="104775" y="69850"/>
                  </a:lnTo>
                  <a:lnTo>
                    <a:pt x="45974" y="65024"/>
                  </a:lnTo>
                  <a:lnTo>
                    <a:pt x="26924" y="42799"/>
                  </a:lnTo>
                  <a:lnTo>
                    <a:pt x="33274" y="0"/>
                  </a:lnTo>
                  <a:close/>
                </a:path>
              </a:pathLst>
            </a:custGeom>
            <a:solidFill>
              <a:srgbClr val="FFFFFF"/>
            </a:solidFill>
          </p:spPr>
          <p:txBody>
            <a:bodyPr wrap="square" lIns="0" tIns="0" rIns="0" bIns="0" rtlCol="0"/>
            <a:lstStyle/>
            <a:p>
              <a:endParaRPr sz="900"/>
            </a:p>
          </p:txBody>
        </p:sp>
        <p:sp>
          <p:nvSpPr>
            <p:cNvPr id="15" name="object 15"/>
            <p:cNvSpPr/>
            <p:nvPr/>
          </p:nvSpPr>
          <p:spPr>
            <a:xfrm>
              <a:off x="3654425" y="2257425"/>
              <a:ext cx="2046605" cy="88900"/>
            </a:xfrm>
            <a:custGeom>
              <a:avLst/>
              <a:gdLst/>
              <a:ahLst/>
              <a:cxnLst/>
              <a:rect l="l" t="t" r="r" b="b"/>
              <a:pathLst>
                <a:path w="2046604" h="88900">
                  <a:moveTo>
                    <a:pt x="14543" y="8910"/>
                  </a:moveTo>
                  <a:lnTo>
                    <a:pt x="14224" y="9525"/>
                  </a:lnTo>
                  <a:lnTo>
                    <a:pt x="10851" y="9525"/>
                  </a:lnTo>
                  <a:lnTo>
                    <a:pt x="0" y="30099"/>
                  </a:lnTo>
                  <a:lnTo>
                    <a:pt x="3175" y="63500"/>
                  </a:lnTo>
                  <a:lnTo>
                    <a:pt x="44450" y="79375"/>
                  </a:lnTo>
                  <a:lnTo>
                    <a:pt x="234950" y="84200"/>
                  </a:lnTo>
                  <a:lnTo>
                    <a:pt x="1808099" y="84200"/>
                  </a:lnTo>
                  <a:lnTo>
                    <a:pt x="1946275" y="88900"/>
                  </a:lnTo>
                  <a:lnTo>
                    <a:pt x="2030349" y="74675"/>
                  </a:lnTo>
                  <a:lnTo>
                    <a:pt x="2033224" y="68325"/>
                  </a:lnTo>
                  <a:lnTo>
                    <a:pt x="499999" y="68325"/>
                  </a:lnTo>
                  <a:lnTo>
                    <a:pt x="451685" y="66675"/>
                  </a:lnTo>
                  <a:lnTo>
                    <a:pt x="223774" y="66675"/>
                  </a:lnTo>
                  <a:lnTo>
                    <a:pt x="123825" y="63500"/>
                  </a:lnTo>
                  <a:lnTo>
                    <a:pt x="65024" y="63500"/>
                  </a:lnTo>
                  <a:lnTo>
                    <a:pt x="31750" y="55499"/>
                  </a:lnTo>
                  <a:lnTo>
                    <a:pt x="22225" y="34925"/>
                  </a:lnTo>
                  <a:lnTo>
                    <a:pt x="16919" y="11049"/>
                  </a:lnTo>
                  <a:lnTo>
                    <a:pt x="14224" y="11049"/>
                  </a:lnTo>
                  <a:lnTo>
                    <a:pt x="14451" y="9525"/>
                  </a:lnTo>
                  <a:lnTo>
                    <a:pt x="11049" y="9525"/>
                  </a:lnTo>
                  <a:lnTo>
                    <a:pt x="10893" y="9444"/>
                  </a:lnTo>
                  <a:lnTo>
                    <a:pt x="14463" y="9444"/>
                  </a:lnTo>
                  <a:lnTo>
                    <a:pt x="14543" y="8910"/>
                  </a:lnTo>
                  <a:close/>
                </a:path>
                <a:path w="2046604" h="88900">
                  <a:moveTo>
                    <a:pt x="1808099" y="84200"/>
                  </a:moveTo>
                  <a:lnTo>
                    <a:pt x="1317625" y="84200"/>
                  </a:lnTo>
                  <a:lnTo>
                    <a:pt x="1576324" y="87375"/>
                  </a:lnTo>
                  <a:lnTo>
                    <a:pt x="1808099" y="84200"/>
                  </a:lnTo>
                  <a:close/>
                </a:path>
                <a:path w="2046604" h="88900">
                  <a:moveTo>
                    <a:pt x="1130300" y="60325"/>
                  </a:moveTo>
                  <a:lnTo>
                    <a:pt x="499999" y="68325"/>
                  </a:lnTo>
                  <a:lnTo>
                    <a:pt x="2033224" y="68325"/>
                  </a:lnTo>
                  <a:lnTo>
                    <a:pt x="2035410" y="63500"/>
                  </a:lnTo>
                  <a:lnTo>
                    <a:pt x="1339850" y="63500"/>
                  </a:lnTo>
                  <a:lnTo>
                    <a:pt x="1130300" y="60325"/>
                  </a:lnTo>
                  <a:close/>
                </a:path>
                <a:path w="2046604" h="88900">
                  <a:moveTo>
                    <a:pt x="358775" y="63500"/>
                  </a:moveTo>
                  <a:lnTo>
                    <a:pt x="223774" y="66675"/>
                  </a:lnTo>
                  <a:lnTo>
                    <a:pt x="451685" y="66675"/>
                  </a:lnTo>
                  <a:lnTo>
                    <a:pt x="358775" y="63500"/>
                  </a:lnTo>
                  <a:close/>
                </a:path>
                <a:path w="2046604" h="88900">
                  <a:moveTo>
                    <a:pt x="2023999" y="22225"/>
                  </a:moveTo>
                  <a:lnTo>
                    <a:pt x="2022475" y="42799"/>
                  </a:lnTo>
                  <a:lnTo>
                    <a:pt x="2001774" y="55499"/>
                  </a:lnTo>
                  <a:lnTo>
                    <a:pt x="1962150" y="60325"/>
                  </a:lnTo>
                  <a:lnTo>
                    <a:pt x="1898650" y="63500"/>
                  </a:lnTo>
                  <a:lnTo>
                    <a:pt x="2035410" y="63500"/>
                  </a:lnTo>
                  <a:lnTo>
                    <a:pt x="2046224" y="39624"/>
                  </a:lnTo>
                  <a:lnTo>
                    <a:pt x="2023999" y="22225"/>
                  </a:lnTo>
                  <a:close/>
                </a:path>
                <a:path w="2046604" h="88900">
                  <a:moveTo>
                    <a:pt x="15875" y="6350"/>
                  </a:moveTo>
                  <a:lnTo>
                    <a:pt x="14224" y="11049"/>
                  </a:lnTo>
                  <a:lnTo>
                    <a:pt x="16919" y="11049"/>
                  </a:lnTo>
                  <a:lnTo>
                    <a:pt x="15875" y="6350"/>
                  </a:lnTo>
                  <a:close/>
                </a:path>
                <a:path w="2046604" h="88900">
                  <a:moveTo>
                    <a:pt x="14736" y="6566"/>
                  </a:moveTo>
                  <a:lnTo>
                    <a:pt x="12314" y="7028"/>
                  </a:lnTo>
                  <a:lnTo>
                    <a:pt x="11049" y="9525"/>
                  </a:lnTo>
                  <a:lnTo>
                    <a:pt x="14224" y="9525"/>
                  </a:lnTo>
                  <a:lnTo>
                    <a:pt x="14736" y="6566"/>
                  </a:lnTo>
                  <a:close/>
                </a:path>
                <a:path w="2046604" h="88900">
                  <a:moveTo>
                    <a:pt x="12151" y="7059"/>
                  </a:moveTo>
                  <a:lnTo>
                    <a:pt x="7874" y="7874"/>
                  </a:lnTo>
                  <a:lnTo>
                    <a:pt x="10893" y="9444"/>
                  </a:lnTo>
                  <a:lnTo>
                    <a:pt x="12151" y="7059"/>
                  </a:lnTo>
                  <a:close/>
                </a:path>
                <a:path w="2046604" h="88900">
                  <a:moveTo>
                    <a:pt x="15875" y="6350"/>
                  </a:moveTo>
                  <a:lnTo>
                    <a:pt x="14898" y="6536"/>
                  </a:lnTo>
                  <a:lnTo>
                    <a:pt x="14543" y="8910"/>
                  </a:lnTo>
                  <a:lnTo>
                    <a:pt x="15875" y="6350"/>
                  </a:lnTo>
                  <a:close/>
                </a:path>
                <a:path w="2046604" h="88900">
                  <a:moveTo>
                    <a:pt x="15875" y="0"/>
                  </a:moveTo>
                  <a:lnTo>
                    <a:pt x="12151" y="7059"/>
                  </a:lnTo>
                  <a:lnTo>
                    <a:pt x="12314" y="7028"/>
                  </a:lnTo>
                  <a:lnTo>
                    <a:pt x="15875" y="0"/>
                  </a:lnTo>
                  <a:close/>
                </a:path>
                <a:path w="2046604" h="88900">
                  <a:moveTo>
                    <a:pt x="15875" y="0"/>
                  </a:moveTo>
                  <a:lnTo>
                    <a:pt x="14736" y="6566"/>
                  </a:lnTo>
                  <a:lnTo>
                    <a:pt x="14898" y="6536"/>
                  </a:lnTo>
                  <a:lnTo>
                    <a:pt x="15875" y="0"/>
                  </a:lnTo>
                  <a:close/>
                </a:path>
              </a:pathLst>
            </a:custGeom>
            <a:solidFill>
              <a:srgbClr val="FFFF99"/>
            </a:solidFill>
          </p:spPr>
          <p:txBody>
            <a:bodyPr wrap="square" lIns="0" tIns="0" rIns="0" bIns="0" rtlCol="0"/>
            <a:lstStyle/>
            <a:p>
              <a:endParaRPr sz="900"/>
            </a:p>
          </p:txBody>
        </p:sp>
      </p:grpSp>
      <p:sp>
        <p:nvSpPr>
          <p:cNvPr id="16" name="object 16"/>
          <p:cNvSpPr txBox="1"/>
          <p:nvPr/>
        </p:nvSpPr>
        <p:spPr>
          <a:xfrm>
            <a:off x="766199" y="1543939"/>
            <a:ext cx="10544387" cy="4719882"/>
          </a:xfrm>
          <a:prstGeom prst="rect">
            <a:avLst/>
          </a:prstGeom>
        </p:spPr>
        <p:txBody>
          <a:bodyPr vert="horz" wrap="square" lIns="0" tIns="15875" rIns="0" bIns="0" rtlCol="0">
            <a:spAutoFit/>
          </a:bodyPr>
          <a:lstStyle/>
          <a:p>
            <a:pPr marL="423296" marR="6048" indent="-408933" algn="just">
              <a:spcBef>
                <a:spcPts val="125"/>
              </a:spcBef>
              <a:buChar char="•"/>
              <a:tabLst>
                <a:tab pos="424052" algn="l"/>
              </a:tabLst>
            </a:pPr>
            <a:r>
              <a:rPr lang="en-US" sz="3800" spc="-6" dirty="0">
                <a:latin typeface="Times New Roman"/>
                <a:cs typeface="Times New Roman"/>
              </a:rPr>
              <a:t>Finally, in 2006, the W3C (World Wide Web Consortium) announces the release of the first draft that includes the object specification (XHR) and makes it an official web standard.</a:t>
            </a:r>
          </a:p>
          <a:p>
            <a:pPr marL="14363" marR="6048" algn="just">
              <a:spcBef>
                <a:spcPts val="125"/>
              </a:spcBef>
              <a:tabLst>
                <a:tab pos="424052" algn="l"/>
              </a:tabLst>
            </a:pPr>
            <a:br>
              <a:rPr lang="en-US" sz="3800" spc="-6" dirty="0">
                <a:latin typeface="Times New Roman"/>
                <a:cs typeface="Times New Roman"/>
              </a:rPr>
            </a:br>
            <a:r>
              <a:rPr lang="en-US" sz="3800" spc="-6" dirty="0">
                <a:latin typeface="Times New Roman"/>
                <a:cs typeface="Times New Roman"/>
              </a:rPr>
              <a:t>Conclusion: </a:t>
            </a:r>
            <a:r>
              <a:rPr lang="en-US" sz="3800" b="1" spc="-6" dirty="0">
                <a:solidFill>
                  <a:srgbClr val="FF0000"/>
                </a:solidFill>
                <a:latin typeface="Times New Roman"/>
                <a:cs typeface="Times New Roman"/>
              </a:rPr>
              <a:t>We had to wait 10 years to have a great technology available because of the Browse War!
</a:t>
            </a:r>
            <a:endParaRPr sz="3800" b="1" dirty="0">
              <a:solidFill>
                <a:srgbClr val="FF0000"/>
              </a:solidFill>
              <a:latin typeface="Times New Roman"/>
              <a:cs typeface="Times New Roman"/>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C0167-900E-65BB-EC6D-3E043E0623FE}"/>
              </a:ext>
            </a:extLst>
          </p:cNvPr>
          <p:cNvSpPr>
            <a:spLocks noGrp="1"/>
          </p:cNvSpPr>
          <p:nvPr>
            <p:ph type="title"/>
          </p:nvPr>
        </p:nvSpPr>
        <p:spPr>
          <a:xfrm>
            <a:off x="838200" y="365126"/>
            <a:ext cx="5340605" cy="1146176"/>
          </a:xfrm>
        </p:spPr>
        <p:txBody>
          <a:bodyPr vert="horz" lIns="91440" tIns="45720" rIns="91440" bIns="45720" rtlCol="0" anchor="ctr">
            <a:normAutofit/>
          </a:bodyPr>
          <a:lstStyle/>
          <a:p>
            <a:r>
              <a:rPr lang="en-US" sz="2400" kern="1200">
                <a:solidFill>
                  <a:schemeClr val="tx1"/>
                </a:solidFill>
                <a:latin typeface="+mj-lt"/>
                <a:ea typeface="+mj-ea"/>
                <a:cs typeface="+mj-cs"/>
              </a:rPr>
              <a:t>What problems do we encounter with the architectures for the metaverse?</a:t>
            </a:r>
          </a:p>
        </p:txBody>
      </p:sp>
      <p:sp>
        <p:nvSpPr>
          <p:cNvPr id="25" name="Freeform: Shape 18">
            <a:extLst>
              <a:ext uri="{FF2B5EF4-FFF2-40B4-BE49-F238E27FC236}">
                <a16:creationId xmlns:a16="http://schemas.microsoft.com/office/drawing/2014/main" id="{05C7EBC3-4672-4DAB-81C2-58661FAFA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8805" y="-2"/>
            <a:ext cx="6013194" cy="1511304"/>
          </a:xfrm>
          <a:custGeom>
            <a:avLst/>
            <a:gdLst>
              <a:gd name="connsiteX0" fmla="*/ 4545473 w 6013194"/>
              <a:gd name="connsiteY0" fmla="*/ 0 h 1511304"/>
              <a:gd name="connsiteX1" fmla="*/ 6013194 w 6013194"/>
              <a:gd name="connsiteY1" fmla="*/ 0 h 1511304"/>
              <a:gd name="connsiteX2" fmla="*/ 6013194 w 6013194"/>
              <a:gd name="connsiteY2" fmla="*/ 1508760 h 1511304"/>
              <a:gd name="connsiteX3" fmla="*/ 4545474 w 6013194"/>
              <a:gd name="connsiteY3" fmla="*/ 1508760 h 1511304"/>
              <a:gd name="connsiteX4" fmla="*/ 4545474 w 6013194"/>
              <a:gd name="connsiteY4" fmla="*/ 1511304 h 1511304"/>
              <a:gd name="connsiteX5" fmla="*/ 0 w 6013194"/>
              <a:gd name="connsiteY5" fmla="*/ 1511304 h 1511304"/>
              <a:gd name="connsiteX6" fmla="*/ 697617 w 6013194"/>
              <a:gd name="connsiteY6" fmla="*/ 3 h 1511304"/>
              <a:gd name="connsiteX7" fmla="*/ 4545473 w 6013194"/>
              <a:gd name="connsiteY7" fmla="*/ 3 h 151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13194" h="1511304">
                <a:moveTo>
                  <a:pt x="4545473" y="0"/>
                </a:moveTo>
                <a:lnTo>
                  <a:pt x="6013194" y="0"/>
                </a:lnTo>
                <a:lnTo>
                  <a:pt x="6013194" y="1508760"/>
                </a:lnTo>
                <a:lnTo>
                  <a:pt x="4545474" y="1508760"/>
                </a:lnTo>
                <a:lnTo>
                  <a:pt x="4545474" y="1511304"/>
                </a:lnTo>
                <a:lnTo>
                  <a:pt x="0" y="1511304"/>
                </a:lnTo>
                <a:lnTo>
                  <a:pt x="697617" y="3"/>
                </a:lnTo>
                <a:lnTo>
                  <a:pt x="4545473" y="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0">
            <a:extLst>
              <a:ext uri="{FF2B5EF4-FFF2-40B4-BE49-F238E27FC236}">
                <a16:creationId xmlns:a16="http://schemas.microsoft.com/office/drawing/2014/main" id="{40BF962F-4C6F-461E-86F2-C43F56CC9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0797" y="1690688"/>
            <a:ext cx="8711202" cy="5167312"/>
          </a:xfrm>
          <a:custGeom>
            <a:avLst/>
            <a:gdLst>
              <a:gd name="connsiteX0" fmla="*/ 0 w 8711202"/>
              <a:gd name="connsiteY0" fmla="*/ 0 h 5167312"/>
              <a:gd name="connsiteX1" fmla="*/ 7243482 w 8711202"/>
              <a:gd name="connsiteY1" fmla="*/ 0 h 5167312"/>
              <a:gd name="connsiteX2" fmla="*/ 8711202 w 8711202"/>
              <a:gd name="connsiteY2" fmla="*/ 0 h 5167312"/>
              <a:gd name="connsiteX3" fmla="*/ 8711202 w 8711202"/>
              <a:gd name="connsiteY3" fmla="*/ 5167312 h 5167312"/>
              <a:gd name="connsiteX4" fmla="*/ 7243482 w 8711202"/>
              <a:gd name="connsiteY4" fmla="*/ 5167312 h 5167312"/>
              <a:gd name="connsiteX5" fmla="*/ 221324 w 8711202"/>
              <a:gd name="connsiteY5" fmla="*/ 5167312 h 5167312"/>
              <a:gd name="connsiteX6" fmla="*/ 2615203 w 8711202"/>
              <a:gd name="connsiteY6" fmla="*/ 952 h 5167312"/>
              <a:gd name="connsiteX7" fmla="*/ 0 w 8711202"/>
              <a:gd name="connsiteY7"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1202" h="5167312">
                <a:moveTo>
                  <a:pt x="0" y="0"/>
                </a:moveTo>
                <a:lnTo>
                  <a:pt x="7243482" y="0"/>
                </a:lnTo>
                <a:lnTo>
                  <a:pt x="8711202" y="0"/>
                </a:lnTo>
                <a:lnTo>
                  <a:pt x="8711202" y="5167312"/>
                </a:lnTo>
                <a:lnTo>
                  <a:pt x="7243482" y="5167312"/>
                </a:lnTo>
                <a:lnTo>
                  <a:pt x="221324" y="5167312"/>
                </a:lnTo>
                <a:lnTo>
                  <a:pt x="2615203" y="952"/>
                </a:lnTo>
                <a:lnTo>
                  <a:pt x="0" y="952"/>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2">
            <a:extLst>
              <a:ext uri="{FF2B5EF4-FFF2-40B4-BE49-F238E27FC236}">
                <a16:creationId xmlns:a16="http://schemas.microsoft.com/office/drawing/2014/main" id="{2E94A4F7-38E4-45EA-8E2E-CE1B5766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5931454" cy="5166360"/>
          </a:xfrm>
          <a:custGeom>
            <a:avLst/>
            <a:gdLst>
              <a:gd name="connsiteX0" fmla="*/ 0 w 5931454"/>
              <a:gd name="connsiteY0" fmla="*/ 0 h 5166360"/>
              <a:gd name="connsiteX1" fmla="*/ 5931454 w 5931454"/>
              <a:gd name="connsiteY1" fmla="*/ 0 h 5166360"/>
              <a:gd name="connsiteX2" fmla="*/ 3537575 w 5931454"/>
              <a:gd name="connsiteY2" fmla="*/ 5166360 h 5166360"/>
              <a:gd name="connsiteX3" fmla="*/ 0 w 593145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5931454" h="5166360">
                <a:moveTo>
                  <a:pt x="0" y="0"/>
                </a:moveTo>
                <a:lnTo>
                  <a:pt x="5931454" y="0"/>
                </a:lnTo>
                <a:lnTo>
                  <a:pt x="3537575" y="5166360"/>
                </a:lnTo>
                <a:lnTo>
                  <a:pt x="0" y="5166360"/>
                </a:lnTo>
                <a:close/>
              </a:path>
            </a:pathLst>
          </a:cu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uadroTexto 6">
            <a:extLst>
              <a:ext uri="{FF2B5EF4-FFF2-40B4-BE49-F238E27FC236}">
                <a16:creationId xmlns:a16="http://schemas.microsoft.com/office/drawing/2014/main" id="{E8409B7E-A6A8-0D83-5A74-479BBD519401}"/>
              </a:ext>
            </a:extLst>
          </p:cNvPr>
          <p:cNvSpPr txBox="1"/>
          <p:nvPr/>
        </p:nvSpPr>
        <p:spPr>
          <a:xfrm>
            <a:off x="0" y="1690688"/>
            <a:ext cx="4851919" cy="3639684"/>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solidFill>
                  <a:srgbClr val="FFFFFF"/>
                </a:solidFill>
              </a:rPr>
              <a:t>Web 2.0  -&gt; </a:t>
            </a:r>
            <a:r>
              <a:rPr lang="en-US" sz="2000" dirty="0" err="1">
                <a:solidFill>
                  <a:srgbClr val="FFFFFF"/>
                </a:solidFill>
              </a:rPr>
              <a:t>Centralised</a:t>
            </a:r>
            <a:r>
              <a:rPr lang="en-US" sz="2000" dirty="0">
                <a:solidFill>
                  <a:srgbClr val="FFFFFF"/>
                </a:solidFill>
              </a:rPr>
              <a:t> -&gt; Client-server </a:t>
            </a:r>
            <a:r>
              <a:rPr lang="en-US" sz="2000" dirty="0" err="1">
                <a:solidFill>
                  <a:srgbClr val="FFFFFF"/>
                </a:solidFill>
              </a:rPr>
              <a:t>Bottelneck</a:t>
            </a:r>
            <a:endParaRPr lang="en-US" sz="2000" dirty="0">
              <a:solidFill>
                <a:srgbClr val="FFFFFF"/>
              </a:solidFill>
            </a:endParaRPr>
          </a:p>
          <a:p>
            <a:pPr marL="285750" indent="-228600">
              <a:lnSpc>
                <a:spcPct val="90000"/>
              </a:lnSpc>
              <a:spcAft>
                <a:spcPts val="600"/>
              </a:spcAft>
              <a:buFont typeface="Arial" panose="020B0604020202020204" pitchFamily="34" charset="0"/>
              <a:buChar char="•"/>
            </a:pPr>
            <a:r>
              <a:rPr lang="en-US" sz="2000" dirty="0">
                <a:solidFill>
                  <a:srgbClr val="FFFFFF"/>
                </a:solidFill>
              </a:rPr>
              <a:t>Web 3.0  -&gt; </a:t>
            </a:r>
            <a:r>
              <a:rPr lang="en-US" sz="2000" dirty="0" err="1">
                <a:solidFill>
                  <a:srgbClr val="FFFFFF"/>
                </a:solidFill>
              </a:rPr>
              <a:t>Descentralised</a:t>
            </a:r>
            <a:r>
              <a:rPr lang="en-US" sz="2000" dirty="0">
                <a:solidFill>
                  <a:srgbClr val="FFFFFF"/>
                </a:solidFill>
              </a:rPr>
              <a:t> -&gt; </a:t>
            </a:r>
            <a:r>
              <a:rPr lang="en-US" sz="2000" dirty="0" err="1">
                <a:solidFill>
                  <a:srgbClr val="FFFFFF"/>
                </a:solidFill>
              </a:rPr>
              <a:t>Metarverse</a:t>
            </a:r>
            <a:r>
              <a:rPr lang="en-US" sz="2000" dirty="0">
                <a:solidFill>
                  <a:srgbClr val="FFFFFF"/>
                </a:solidFill>
              </a:rPr>
              <a:t> needs to be centralized</a:t>
            </a:r>
            <a:endParaRPr lang="en-US" sz="2000" dirty="0">
              <a:solidFill>
                <a:srgbClr val="FFFFFF"/>
              </a:solidFill>
              <a:ea typeface="Calibri"/>
              <a:cs typeface="Calibri"/>
            </a:endParaRPr>
          </a:p>
          <a:p>
            <a:pPr marL="285750" indent="-228600">
              <a:lnSpc>
                <a:spcPct val="90000"/>
              </a:lnSpc>
              <a:spcAft>
                <a:spcPts val="600"/>
              </a:spcAft>
              <a:buFont typeface="Arial" panose="020B0604020202020204" pitchFamily="34" charset="0"/>
              <a:buChar char="•"/>
            </a:pPr>
            <a:endParaRPr lang="en-US" sz="2000">
              <a:solidFill>
                <a:srgbClr val="FFFFFF"/>
              </a:solidFill>
            </a:endParaRPr>
          </a:p>
          <a:p>
            <a:pPr marL="285750" indent="-228600">
              <a:lnSpc>
                <a:spcPct val="90000"/>
              </a:lnSpc>
              <a:spcAft>
                <a:spcPts val="600"/>
              </a:spcAft>
              <a:buFont typeface="Arial" panose="020B0604020202020204" pitchFamily="34" charset="0"/>
              <a:buChar char="•"/>
            </a:pPr>
            <a:r>
              <a:rPr lang="en-US" sz="2000" dirty="0">
                <a:solidFill>
                  <a:srgbClr val="FFFFFF"/>
                </a:solidFill>
              </a:rPr>
              <a:t>What are the consequences of </a:t>
            </a:r>
            <a:r>
              <a:rPr lang="en-US" sz="2000" dirty="0" err="1">
                <a:solidFill>
                  <a:srgbClr val="FFFFFF"/>
                </a:solidFill>
              </a:rPr>
              <a:t>centralised</a:t>
            </a:r>
            <a:r>
              <a:rPr lang="en-US" sz="2000" dirty="0">
                <a:solidFill>
                  <a:srgbClr val="FFFFFF"/>
                </a:solidFill>
              </a:rPr>
              <a:t> metaverse? </a:t>
            </a:r>
          </a:p>
          <a:p>
            <a:pPr marL="285750" indent="-228600">
              <a:lnSpc>
                <a:spcPct val="90000"/>
              </a:lnSpc>
              <a:spcAft>
                <a:spcPts val="600"/>
              </a:spcAft>
              <a:buFont typeface="Arial" panose="020B0604020202020204" pitchFamily="34" charset="0"/>
              <a:buChar char="•"/>
            </a:pPr>
            <a:r>
              <a:rPr lang="en-US" sz="2000" dirty="0">
                <a:solidFill>
                  <a:srgbClr val="FFFFFF"/>
                </a:solidFill>
              </a:rPr>
              <a:t>What could we do with web 3.0, </a:t>
            </a:r>
            <a:r>
              <a:rPr lang="en-US" sz="2000" dirty="0" err="1">
                <a:solidFill>
                  <a:srgbClr val="FFFFFF"/>
                </a:solidFill>
              </a:rPr>
              <a:t>Decentralised</a:t>
            </a:r>
            <a:r>
              <a:rPr lang="en-US" sz="2000" dirty="0">
                <a:solidFill>
                  <a:srgbClr val="FFFFFF"/>
                </a:solidFill>
              </a:rPr>
              <a:t> Metaverse?</a:t>
            </a:r>
            <a:endParaRPr lang="en-US" sz="2000" dirty="0">
              <a:solidFill>
                <a:srgbClr val="FFFFFF"/>
              </a:solidFill>
              <a:ea typeface="Calibri"/>
              <a:cs typeface="Calibri"/>
            </a:endParaRPr>
          </a:p>
        </p:txBody>
      </p:sp>
      <p:pic>
        <p:nvPicPr>
          <p:cNvPr id="6" name="Imagen 5">
            <a:extLst>
              <a:ext uri="{FF2B5EF4-FFF2-40B4-BE49-F238E27FC236}">
                <a16:creationId xmlns:a16="http://schemas.microsoft.com/office/drawing/2014/main" id="{26ACC552-0870-49D5-5859-CF5AA1317045}"/>
              </a:ext>
            </a:extLst>
          </p:cNvPr>
          <p:cNvPicPr>
            <a:picLocks noChangeAspect="1"/>
          </p:cNvPicPr>
          <p:nvPr/>
        </p:nvPicPr>
        <p:blipFill rotWithShape="1">
          <a:blip r:embed="rId2"/>
          <a:srcRect l="34202"/>
          <a:stretch/>
        </p:blipFill>
        <p:spPr>
          <a:xfrm>
            <a:off x="6183088" y="2230156"/>
            <a:ext cx="5170711" cy="3889937"/>
          </a:xfrm>
          <a:custGeom>
            <a:avLst/>
            <a:gdLst/>
            <a:ahLst/>
            <a:cxnLst/>
            <a:rect l="l" t="t" r="r" b="b"/>
            <a:pathLst>
              <a:path w="4636009" h="5032375">
                <a:moveTo>
                  <a:pt x="0" y="0"/>
                </a:moveTo>
                <a:lnTo>
                  <a:pt x="4636009" y="0"/>
                </a:lnTo>
                <a:lnTo>
                  <a:pt x="4636009" y="5032375"/>
                </a:lnTo>
                <a:lnTo>
                  <a:pt x="0" y="5032375"/>
                </a:lnTo>
                <a:close/>
              </a:path>
            </a:pathLst>
          </a:custGeom>
        </p:spPr>
      </p:pic>
    </p:spTree>
    <p:extLst>
      <p:ext uri="{BB962C8B-B14F-4D97-AF65-F5344CB8AC3E}">
        <p14:creationId xmlns:p14="http://schemas.microsoft.com/office/powerpoint/2010/main" val="3794732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Use cases for Metaverse?</a:t>
            </a:r>
            <a:endParaRPr lang="en-US" dirty="0">
              <a:ea typeface="+mj-ea"/>
            </a:endParaRPr>
          </a:p>
        </p:txBody>
      </p:sp>
      <p:sp>
        <p:nvSpPr>
          <p:cNvPr id="3" name="CuadroTexto 2">
            <a:extLst>
              <a:ext uri="{FF2B5EF4-FFF2-40B4-BE49-F238E27FC236}">
                <a16:creationId xmlns:a16="http://schemas.microsoft.com/office/drawing/2014/main" id="{0753B39B-C8E3-C179-B33E-6C913AD2F3DB}"/>
              </a:ext>
            </a:extLst>
          </p:cNvPr>
          <p:cNvSpPr txBox="1"/>
          <p:nvPr/>
        </p:nvSpPr>
        <p:spPr>
          <a:xfrm>
            <a:off x="1182445" y="1680762"/>
            <a:ext cx="9845515" cy="439398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4000" dirty="0">
                <a:latin typeface="Calibri Light"/>
                <a:cs typeface="Calibri Light"/>
              </a:rPr>
              <a:t>How can companies benefit (profit) from it?</a:t>
            </a:r>
            <a:endParaRPr lang="en-US" sz="4000" dirty="0">
              <a:latin typeface="Calibri Light"/>
              <a:ea typeface="Calibri Light"/>
              <a:cs typeface="Calibri Light"/>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5">
            <a:extLst>
              <a:ext uri="{FF2B5EF4-FFF2-40B4-BE49-F238E27FC236}">
                <a16:creationId xmlns:a16="http://schemas.microsoft.com/office/drawing/2014/main" id="{DFC0B9F5-40E8-30E1-8C67-AD5CDD239128}"/>
              </a:ext>
            </a:extLst>
          </p:cNvPr>
          <p:cNvPicPr>
            <a:picLocks noChangeAspect="1"/>
          </p:cNvPicPr>
          <p:nvPr/>
        </p:nvPicPr>
        <p:blipFill>
          <a:blip r:embed="rId2"/>
          <a:stretch>
            <a:fillRect/>
          </a:stretch>
        </p:blipFill>
        <p:spPr>
          <a:xfrm>
            <a:off x="3410339" y="2763720"/>
            <a:ext cx="5604587" cy="3429948"/>
          </a:xfrm>
          <a:prstGeom prst="rect">
            <a:avLst/>
          </a:prstGeom>
        </p:spPr>
      </p:pic>
    </p:spTree>
    <p:extLst>
      <p:ext uri="{BB962C8B-B14F-4D97-AF65-F5344CB8AC3E}">
        <p14:creationId xmlns:p14="http://schemas.microsoft.com/office/powerpoint/2010/main" val="2405972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magen que contiene raqueta, guitarra, sostener&#10;&#10;Descripción generada automáticamente">
            <a:extLst>
              <a:ext uri="{FF2B5EF4-FFF2-40B4-BE49-F238E27FC236}">
                <a16:creationId xmlns:a16="http://schemas.microsoft.com/office/drawing/2014/main" id="{8A6BDBD2-2599-093A-F14D-502223B97608}"/>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035" r="9077"/>
          <a:stretch/>
        </p:blipFill>
        <p:spPr>
          <a:xfrm>
            <a:off x="-93286" y="38888"/>
            <a:ext cx="12191979" cy="6857990"/>
          </a:xfrm>
          <a:prstGeom prst="rect">
            <a:avLst/>
          </a:prstGeom>
        </p:spPr>
      </p:pic>
      <p:sp>
        <p:nvSpPr>
          <p:cNvPr id="2" name="Título 1">
            <a:extLst>
              <a:ext uri="{FF2B5EF4-FFF2-40B4-BE49-F238E27FC236}">
                <a16:creationId xmlns:a16="http://schemas.microsoft.com/office/drawing/2014/main" id="{42356DC2-623E-1367-D07E-C8C3B599E3D7}"/>
              </a:ext>
            </a:extLst>
          </p:cNvPr>
          <p:cNvSpPr>
            <a:spLocks noGrp="1"/>
          </p:cNvSpPr>
          <p:nvPr>
            <p:ph type="title"/>
          </p:nvPr>
        </p:nvSpPr>
        <p:spPr>
          <a:xfrm>
            <a:off x="841249" y="941832"/>
            <a:ext cx="10506456" cy="2057400"/>
          </a:xfrm>
        </p:spPr>
        <p:txBody>
          <a:bodyPr anchor="b">
            <a:normAutofit/>
          </a:bodyPr>
          <a:lstStyle/>
          <a:p>
            <a:r>
              <a:rPr lang="es-ES" sz="5000" err="1"/>
              <a:t>Conclusion</a:t>
            </a:r>
            <a:r>
              <a:rPr lang="es-ES" sz="5000"/>
              <a:t>:</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contenido 2">
            <a:extLst>
              <a:ext uri="{FF2B5EF4-FFF2-40B4-BE49-F238E27FC236}">
                <a16:creationId xmlns:a16="http://schemas.microsoft.com/office/drawing/2014/main" id="{CF53618B-E39B-BEC4-0A54-A3D061AAAEDC}"/>
              </a:ext>
            </a:extLst>
          </p:cNvPr>
          <p:cNvSpPr>
            <a:spLocks noGrp="1"/>
          </p:cNvSpPr>
          <p:nvPr>
            <p:ph idx="1"/>
          </p:nvPr>
        </p:nvSpPr>
        <p:spPr>
          <a:xfrm>
            <a:off x="841248" y="3502152"/>
            <a:ext cx="10506456" cy="2670048"/>
          </a:xfrm>
        </p:spPr>
        <p:txBody>
          <a:bodyPr vert="horz" lIns="91440" tIns="45720" rIns="91440" bIns="45720" rtlCol="0" anchor="t">
            <a:noAutofit/>
          </a:bodyPr>
          <a:lstStyle/>
          <a:p>
            <a:pPr marL="0" indent="0">
              <a:buNone/>
            </a:pPr>
            <a:r>
              <a:rPr lang="en-US" sz="3200" dirty="0">
                <a:ea typeface="Calibri"/>
                <a:cs typeface="Calibri"/>
              </a:rPr>
              <a:t>In the future, computers will process and store elsewhere, 5G and IoT will be everywhere,  potentially databases will be </a:t>
            </a:r>
            <a:r>
              <a:rPr lang="en-US" sz="3200" dirty="0" err="1">
                <a:ea typeface="Calibri"/>
                <a:cs typeface="Calibri"/>
              </a:rPr>
              <a:t>decentralised</a:t>
            </a:r>
            <a:r>
              <a:rPr lang="en-US" sz="3200" dirty="0">
                <a:ea typeface="Calibri"/>
                <a:cs typeface="Calibri"/>
              </a:rPr>
              <a:t>, and the Metaverse will be a real thing... understanding the use cases of all these new technologies for companies and specially for Fintech is key </a:t>
            </a:r>
            <a:r>
              <a:rPr lang="en-US" sz="3200" b="1" u="sng" dirty="0">
                <a:ea typeface="Calibri"/>
                <a:cs typeface="Calibri"/>
              </a:rPr>
              <a:t>today</a:t>
            </a:r>
            <a:r>
              <a:rPr lang="en-US" sz="3200" dirty="0">
                <a:ea typeface="Calibri"/>
                <a:cs typeface="Calibri"/>
              </a:rPr>
              <a:t>.</a:t>
            </a:r>
          </a:p>
          <a:p>
            <a:pPr marL="0" indent="0">
              <a:buNone/>
            </a:pPr>
            <a:endParaRPr lang="en-US" sz="2000" dirty="0">
              <a:ea typeface="Calibri" panose="020F0502020204030204"/>
              <a:cs typeface="Calibri" panose="020F0502020204030204"/>
            </a:endParaRPr>
          </a:p>
          <a:p>
            <a:pPr marL="0" indent="0">
              <a:buNone/>
            </a:pPr>
            <a:endParaRPr lang="es-ES" sz="2000" dirty="0"/>
          </a:p>
          <a:p>
            <a:pPr marL="0" indent="0">
              <a:buNone/>
            </a:pPr>
            <a:endParaRPr lang="es-ES" sz="2000" dirty="0"/>
          </a:p>
          <a:p>
            <a:pPr marL="0" indent="0">
              <a:buNone/>
            </a:pPr>
            <a:endParaRPr lang="es-ES" sz="2000" dirty="0">
              <a:ea typeface="Calibri" panose="020F0502020204030204"/>
              <a:cs typeface="Calibri" panose="020F0502020204030204"/>
            </a:endParaRPr>
          </a:p>
        </p:txBody>
      </p:sp>
    </p:spTree>
    <p:extLst>
      <p:ext uri="{BB962C8B-B14F-4D97-AF65-F5344CB8AC3E}">
        <p14:creationId xmlns:p14="http://schemas.microsoft.com/office/powerpoint/2010/main" val="2209091665"/>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6858000"/>
          </a:xfrm>
        </p:grpSpPr>
        <p:sp>
          <p:nvSpPr>
            <p:cNvPr id="3" name="object 3"/>
            <p:cNvSpPr/>
            <p:nvPr/>
          </p:nvSpPr>
          <p:spPr>
            <a:xfrm>
              <a:off x="0" y="0"/>
              <a:ext cx="9144000" cy="6857999"/>
            </a:xfrm>
            <a:prstGeom prst="rect">
              <a:avLst/>
            </a:prstGeom>
            <a:blipFill>
              <a:blip r:embed="rId2" cstate="print"/>
              <a:stretch>
                <a:fillRect/>
              </a:stretch>
            </a:blipFill>
          </p:spPr>
          <p:txBody>
            <a:bodyPr wrap="square" lIns="0" tIns="0" rIns="0" bIns="0" rtlCol="0"/>
            <a:lstStyle/>
            <a:p>
              <a:endParaRPr sz="1200"/>
            </a:p>
          </p:txBody>
        </p:sp>
        <p:sp>
          <p:nvSpPr>
            <p:cNvPr id="4" name="object 4"/>
            <p:cNvSpPr/>
            <p:nvPr/>
          </p:nvSpPr>
          <p:spPr>
            <a:xfrm>
              <a:off x="4075938" y="1417192"/>
              <a:ext cx="992124" cy="989202"/>
            </a:xfrm>
            <a:prstGeom prst="rect">
              <a:avLst/>
            </a:prstGeom>
            <a:blipFill>
              <a:blip r:embed="rId3" cstate="print"/>
              <a:stretch>
                <a:fillRect/>
              </a:stretch>
            </a:blipFill>
          </p:spPr>
          <p:txBody>
            <a:bodyPr wrap="square" lIns="0" tIns="0" rIns="0" bIns="0" rtlCol="0"/>
            <a:lstStyle/>
            <a:p>
              <a:endParaRPr sz="1200"/>
            </a:p>
          </p:txBody>
        </p:sp>
      </p:grpSp>
      <p:sp>
        <p:nvSpPr>
          <p:cNvPr id="5" name="object 5"/>
          <p:cNvSpPr txBox="1">
            <a:spLocks noGrp="1"/>
          </p:cNvSpPr>
          <p:nvPr>
            <p:ph type="title"/>
          </p:nvPr>
        </p:nvSpPr>
        <p:spPr>
          <a:xfrm>
            <a:off x="560930" y="3342756"/>
            <a:ext cx="11132820" cy="605306"/>
          </a:xfrm>
          <a:prstGeom prst="rect">
            <a:avLst/>
          </a:prstGeom>
        </p:spPr>
        <p:txBody>
          <a:bodyPr vert="horz" wrap="square" lIns="0" tIns="14363" rIns="0" bIns="0" rtlCol="0" anchor="ctr">
            <a:spAutoFit/>
          </a:bodyPr>
          <a:lstStyle/>
          <a:p>
            <a:pPr marL="15119" marR="6048">
              <a:spcBef>
                <a:spcPts val="625"/>
              </a:spcBef>
              <a:tabLst>
                <a:tab pos="2228623" algn="l"/>
                <a:tab pos="2671626" algn="l"/>
                <a:tab pos="5229857" algn="l"/>
                <a:tab pos="6106791" algn="l"/>
                <a:tab pos="7198423" algn="l"/>
                <a:tab pos="9129190" algn="l"/>
              </a:tabLst>
            </a:pPr>
            <a:r>
              <a:rPr lang="en-GB" sz="2133" spc="-77" dirty="0">
                <a:solidFill>
                  <a:srgbClr val="FFFFFF"/>
                </a:solidFill>
                <a:latin typeface="Arial Black"/>
                <a:cs typeface="Arial Black"/>
              </a:rPr>
              <a:t>FINTECH: REVOLUTIONIZING FINANCIAL SERVICES VIA DESIGN AND TECHNOLOGY</a:t>
            </a:r>
            <a:endParaRPr lang="pt-BR" sz="2133" dirty="0">
              <a:latin typeface="Arial Black"/>
              <a:cs typeface="Arial Black"/>
            </a:endParaRPr>
          </a:p>
        </p:txBody>
      </p:sp>
      <p:sp>
        <p:nvSpPr>
          <p:cNvPr id="6" name="object 6"/>
          <p:cNvSpPr/>
          <p:nvPr/>
        </p:nvSpPr>
        <p:spPr>
          <a:xfrm>
            <a:off x="239775" y="116588"/>
            <a:ext cx="2610103" cy="649985"/>
          </a:xfrm>
          <a:prstGeom prst="rect">
            <a:avLst/>
          </a:prstGeom>
          <a:blipFill>
            <a:blip r:embed="rId4" cstate="print"/>
            <a:stretch>
              <a:fillRect/>
            </a:stretch>
          </a:blipFill>
        </p:spPr>
        <p:txBody>
          <a:bodyPr wrap="square" lIns="0" tIns="0" rIns="0" bIns="0" rtlCol="0"/>
          <a:lstStyle/>
          <a:p>
            <a:endParaRPr sz="1200"/>
          </a:p>
        </p:txBody>
      </p:sp>
      <p:sp>
        <p:nvSpPr>
          <p:cNvPr id="7" name="object 7"/>
          <p:cNvSpPr txBox="1"/>
          <p:nvPr/>
        </p:nvSpPr>
        <p:spPr>
          <a:xfrm>
            <a:off x="9203878" y="161240"/>
            <a:ext cx="2473113" cy="671728"/>
          </a:xfrm>
          <a:prstGeom prst="rect">
            <a:avLst/>
          </a:prstGeom>
        </p:spPr>
        <p:txBody>
          <a:bodyPr vert="horz" wrap="square" lIns="0" tIns="15119" rIns="0" bIns="0" rtlCol="0">
            <a:spAutoFit/>
          </a:bodyPr>
          <a:lstStyle/>
          <a:p>
            <a:pPr marL="569251" marR="6048" indent="-554888">
              <a:spcBef>
                <a:spcPts val="119"/>
              </a:spcBef>
            </a:pPr>
            <a:r>
              <a:rPr sz="2133" spc="-273" dirty="0">
                <a:solidFill>
                  <a:srgbClr val="FFFFFF"/>
                </a:solidFill>
                <a:latin typeface="Arial Black"/>
                <a:cs typeface="Arial Black"/>
              </a:rPr>
              <a:t>Data </a:t>
            </a:r>
            <a:r>
              <a:rPr sz="2133" spc="-243" dirty="0">
                <a:solidFill>
                  <a:srgbClr val="FFFFFF"/>
                </a:solidFill>
                <a:latin typeface="Arial Black"/>
                <a:cs typeface="Arial Black"/>
              </a:rPr>
              <a:t>and </a:t>
            </a:r>
            <a:r>
              <a:rPr sz="2133" spc="-327" dirty="0">
                <a:solidFill>
                  <a:srgbClr val="FFFFFF"/>
                </a:solidFill>
                <a:latin typeface="Arial Black"/>
                <a:cs typeface="Arial Black"/>
              </a:rPr>
              <a:t>Business  </a:t>
            </a:r>
            <a:r>
              <a:rPr sz="2133" spc="-286" dirty="0">
                <a:solidFill>
                  <a:srgbClr val="FFFFFF"/>
                </a:solidFill>
                <a:latin typeface="Arial Black"/>
                <a:cs typeface="Arial Black"/>
              </a:rPr>
              <a:t>Analytics</a:t>
            </a:r>
            <a:endParaRPr sz="2133" dirty="0">
              <a:latin typeface="Arial Black"/>
              <a:cs typeface="Arial Black"/>
            </a:endParaRPr>
          </a:p>
        </p:txBody>
      </p:sp>
      <p:sp>
        <p:nvSpPr>
          <p:cNvPr id="8" name="object 8"/>
          <p:cNvSpPr txBox="1"/>
          <p:nvPr/>
        </p:nvSpPr>
        <p:spPr>
          <a:xfrm>
            <a:off x="393021" y="4437112"/>
            <a:ext cx="10782980" cy="2222736"/>
          </a:xfrm>
          <a:prstGeom prst="rect">
            <a:avLst/>
          </a:prstGeom>
        </p:spPr>
        <p:txBody>
          <a:bodyPr vert="horz" wrap="square" lIns="0" tIns="14363" rIns="0" bIns="0" rtlCol="0">
            <a:spAutoFit/>
          </a:bodyPr>
          <a:lstStyle/>
          <a:p>
            <a:pPr marL="3395097">
              <a:spcBef>
                <a:spcPts val="113"/>
              </a:spcBef>
              <a:tabLst>
                <a:tab pos="5563999" algn="l"/>
              </a:tabLst>
            </a:pPr>
            <a:r>
              <a:rPr sz="2400" b="1" spc="6" dirty="0">
                <a:solidFill>
                  <a:srgbClr val="FFFFFF"/>
                </a:solidFill>
                <a:latin typeface="Arial"/>
                <a:cs typeface="Arial"/>
              </a:rPr>
              <a:t>SE </a:t>
            </a:r>
            <a:r>
              <a:rPr sz="2400" b="1" spc="256" dirty="0">
                <a:solidFill>
                  <a:srgbClr val="FFFFFF"/>
                </a:solidFill>
                <a:latin typeface="Arial"/>
                <a:cs typeface="Arial"/>
              </a:rPr>
              <a:t>SSI </a:t>
            </a:r>
            <a:r>
              <a:rPr sz="2400" b="1" spc="-53" dirty="0">
                <a:solidFill>
                  <a:srgbClr val="FFFFFF"/>
                </a:solidFill>
                <a:latin typeface="Arial"/>
                <a:cs typeface="Arial"/>
              </a:rPr>
              <a:t>O</a:t>
            </a:r>
            <a:r>
              <a:rPr sz="2400" b="1" spc="-458" dirty="0">
                <a:solidFill>
                  <a:srgbClr val="FFFFFF"/>
                </a:solidFill>
                <a:latin typeface="Arial"/>
                <a:cs typeface="Arial"/>
              </a:rPr>
              <a:t> </a:t>
            </a:r>
            <a:r>
              <a:rPr sz="2400" b="1" spc="155" dirty="0">
                <a:solidFill>
                  <a:srgbClr val="FFFFFF"/>
                </a:solidFill>
                <a:latin typeface="Arial"/>
                <a:cs typeface="Arial"/>
              </a:rPr>
              <a:t>N</a:t>
            </a:r>
            <a:r>
              <a:rPr sz="2400" b="1" spc="-65" dirty="0">
                <a:solidFill>
                  <a:srgbClr val="FFFFFF"/>
                </a:solidFill>
                <a:latin typeface="Arial"/>
                <a:cs typeface="Arial"/>
              </a:rPr>
              <a:t> </a:t>
            </a:r>
            <a:r>
              <a:rPr sz="2400" b="1" spc="-256" dirty="0">
                <a:solidFill>
                  <a:srgbClr val="FFFFFF"/>
                </a:solidFill>
                <a:latin typeface="Arial"/>
                <a:cs typeface="Arial"/>
              </a:rPr>
              <a:t>S	</a:t>
            </a:r>
            <a:r>
              <a:rPr sz="2400" b="1" spc="41" dirty="0">
                <a:solidFill>
                  <a:srgbClr val="FFFFFF"/>
                </a:solidFill>
                <a:latin typeface="Arial"/>
                <a:cs typeface="Arial"/>
              </a:rPr>
              <a:t>1</a:t>
            </a:r>
            <a:r>
              <a:rPr lang="es-ES" sz="2400" b="1" spc="41" dirty="0">
                <a:solidFill>
                  <a:srgbClr val="FFFFFF"/>
                </a:solidFill>
                <a:latin typeface="Arial"/>
                <a:cs typeface="Arial"/>
              </a:rPr>
              <a:t>3 &amp; 14  </a:t>
            </a:r>
          </a:p>
          <a:p>
            <a:pPr marL="3395097">
              <a:spcBef>
                <a:spcPts val="113"/>
              </a:spcBef>
              <a:tabLst>
                <a:tab pos="5563999" algn="l"/>
              </a:tabLst>
            </a:pPr>
            <a:r>
              <a:rPr lang="en-GB" sz="2400" b="1" spc="41" dirty="0">
                <a:solidFill>
                  <a:srgbClr val="FFFFFF"/>
                </a:solidFill>
                <a:latin typeface="Arial"/>
                <a:cs typeface="Arial"/>
              </a:rPr>
              <a:t>Demystifying </a:t>
            </a:r>
            <a:r>
              <a:rPr lang="en-GB" sz="2400" b="1" spc="41" dirty="0" err="1">
                <a:solidFill>
                  <a:srgbClr val="FFFFFF"/>
                </a:solidFill>
                <a:latin typeface="Arial"/>
                <a:cs typeface="Arial"/>
              </a:rPr>
              <a:t>blockchain</a:t>
            </a:r>
            <a:r>
              <a:rPr lang="en-GB" sz="2400" b="1" spc="41" dirty="0">
                <a:solidFill>
                  <a:srgbClr val="FFFFFF"/>
                </a:solidFill>
                <a:latin typeface="Arial"/>
                <a:cs typeface="Arial"/>
              </a:rPr>
              <a:t> and cryptocurrency - Crypto 101</a:t>
            </a:r>
            <a:endParaRPr lang="en-GB" sz="2400" dirty="0">
              <a:latin typeface="Arial"/>
              <a:cs typeface="Arial"/>
            </a:endParaRPr>
          </a:p>
          <a:p>
            <a:pPr marL="15119" marR="5119484">
              <a:spcBef>
                <a:spcPts val="2203"/>
              </a:spcBef>
            </a:pPr>
            <a:r>
              <a:rPr lang="en-GB" sz="2600" spc="-303" dirty="0">
                <a:solidFill>
                  <a:srgbClr val="FFFFFF"/>
                </a:solidFill>
                <a:latin typeface="Arial Black"/>
                <a:cs typeface="Arial Black"/>
              </a:rPr>
              <a:t>Manoel Gadi</a:t>
            </a:r>
            <a:endParaRPr lang="en-GB" sz="2600" dirty="0">
              <a:latin typeface="Arial Black"/>
              <a:cs typeface="Arial Black"/>
            </a:endParaRPr>
          </a:p>
          <a:p>
            <a:pPr marL="15119">
              <a:spcBef>
                <a:spcPts val="631"/>
              </a:spcBef>
            </a:pPr>
            <a:r>
              <a:rPr sz="2133" spc="-303" dirty="0">
                <a:solidFill>
                  <a:srgbClr val="FFFFFF"/>
                </a:solidFill>
                <a:latin typeface="Arial Black"/>
                <a:cs typeface="Arial Black"/>
              </a:rPr>
              <a:t>Fall</a:t>
            </a:r>
            <a:r>
              <a:rPr sz="2133" spc="-149" dirty="0">
                <a:solidFill>
                  <a:srgbClr val="FFFFFF"/>
                </a:solidFill>
                <a:latin typeface="Arial Black"/>
                <a:cs typeface="Arial Black"/>
              </a:rPr>
              <a:t> </a:t>
            </a:r>
            <a:r>
              <a:rPr sz="2133" spc="-280" dirty="0">
                <a:solidFill>
                  <a:srgbClr val="FFFFFF"/>
                </a:solidFill>
                <a:latin typeface="Arial Black"/>
                <a:cs typeface="Arial Black"/>
              </a:rPr>
              <a:t>20</a:t>
            </a:r>
            <a:r>
              <a:rPr lang="es-ES" sz="2133" spc="-280" dirty="0">
                <a:solidFill>
                  <a:srgbClr val="FFFFFF"/>
                </a:solidFill>
                <a:latin typeface="Arial Black"/>
                <a:cs typeface="Arial Black"/>
              </a:rPr>
              <a:t>22</a:t>
            </a:r>
            <a:endParaRPr sz="2133" dirty="0">
              <a:latin typeface="Arial Black"/>
              <a:cs typeface="Arial Black"/>
            </a:endParaRPr>
          </a:p>
        </p:txBody>
      </p:sp>
    </p:spTree>
    <p:extLst>
      <p:ext uri="{BB962C8B-B14F-4D97-AF65-F5344CB8AC3E}">
        <p14:creationId xmlns:p14="http://schemas.microsoft.com/office/powerpoint/2010/main" val="594908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CCC6645-2B24-F082-57C1-95D1D8D8827E}"/>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97639AE-224A-7868-3CBD-C42E6387B2DB}"/>
              </a:ext>
            </a:extLst>
          </p:cNvPr>
          <p:cNvSpPr>
            <a:spLocks noGrp="1"/>
          </p:cNvSpPr>
          <p:nvPr>
            <p:ph type="title"/>
          </p:nvPr>
        </p:nvSpPr>
        <p:spPr/>
        <p:txBody>
          <a:bodyPr/>
          <a:lstStyle/>
          <a:p>
            <a:r>
              <a:rPr lang="es-ES" err="1">
                <a:solidFill>
                  <a:schemeClr val="bg1"/>
                </a:solidFill>
              </a:rPr>
              <a:t>What</a:t>
            </a:r>
            <a:r>
              <a:rPr lang="es-ES">
                <a:solidFill>
                  <a:schemeClr val="bg1"/>
                </a:solidFill>
              </a:rPr>
              <a:t> </a:t>
            </a:r>
            <a:r>
              <a:rPr lang="es-ES" err="1">
                <a:solidFill>
                  <a:schemeClr val="bg1"/>
                </a:solidFill>
              </a:rPr>
              <a:t>is</a:t>
            </a:r>
            <a:r>
              <a:rPr lang="es-ES">
                <a:solidFill>
                  <a:schemeClr val="bg1"/>
                </a:solidFill>
              </a:rPr>
              <a:t> </a:t>
            </a:r>
            <a:r>
              <a:rPr lang="es-ES" err="1">
                <a:solidFill>
                  <a:schemeClr val="bg1"/>
                </a:solidFill>
              </a:rPr>
              <a:t>cloud</a:t>
            </a:r>
            <a:r>
              <a:rPr lang="es-ES">
                <a:solidFill>
                  <a:schemeClr val="bg1"/>
                </a:solidFill>
              </a:rPr>
              <a:t> </a:t>
            </a:r>
            <a:r>
              <a:rPr lang="es-ES" err="1">
                <a:solidFill>
                  <a:schemeClr val="bg1"/>
                </a:solidFill>
              </a:rPr>
              <a:t>computing</a:t>
            </a:r>
            <a:endParaRPr lang="es-ES">
              <a:solidFill>
                <a:schemeClr val="bg1"/>
              </a:solidFill>
            </a:endParaRPr>
          </a:p>
        </p:txBody>
      </p:sp>
      <p:sp>
        <p:nvSpPr>
          <p:cNvPr id="3" name="Marcador de contenido 2">
            <a:extLst>
              <a:ext uri="{FF2B5EF4-FFF2-40B4-BE49-F238E27FC236}">
                <a16:creationId xmlns:a16="http://schemas.microsoft.com/office/drawing/2014/main" id="{B40C4F89-6E7D-BDC8-D0E6-D9C6C9115131}"/>
              </a:ext>
            </a:extLst>
          </p:cNvPr>
          <p:cNvSpPr>
            <a:spLocks noGrp="1"/>
          </p:cNvSpPr>
          <p:nvPr>
            <p:ph idx="1"/>
          </p:nvPr>
        </p:nvSpPr>
        <p:spPr>
          <a:xfrm>
            <a:off x="838200" y="1825625"/>
            <a:ext cx="10515600" cy="2496993"/>
          </a:xfrm>
        </p:spPr>
        <p:txBody>
          <a:bodyPr/>
          <a:lstStyle/>
          <a:p>
            <a:pPr marL="0" indent="0">
              <a:buNone/>
            </a:pPr>
            <a:r>
              <a:rPr lang="en-US" b="0" i="0">
                <a:solidFill>
                  <a:schemeClr val="bg1"/>
                </a:solidFill>
                <a:effectLst/>
                <a:latin typeface="Calibri Light (Títulos)"/>
              </a:rPr>
              <a:t>In simple words, Cloud computing is a service that lets you use any computing service such as a server, storage, networking, databases, and intelligence, right through your browser without owning anything. You can do anything you can think of unless it doesn’t require you to stay close to your hardware to use it like you can’t do document scanning or printing because it requires you to stay close to your printer.</a:t>
            </a:r>
            <a:endParaRPr lang="es-ES">
              <a:solidFill>
                <a:schemeClr val="bg1"/>
              </a:solidFill>
              <a:latin typeface="Calibri Light (Títulos)"/>
            </a:endParaRPr>
          </a:p>
        </p:txBody>
      </p:sp>
    </p:spTree>
    <p:extLst>
      <p:ext uri="{BB962C8B-B14F-4D97-AF65-F5344CB8AC3E}">
        <p14:creationId xmlns:p14="http://schemas.microsoft.com/office/powerpoint/2010/main" val="180314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dirty="0">
                <a:latin typeface="+mj-lt"/>
                <a:ea typeface="+mj-ea"/>
                <a:cs typeface="+mj-cs"/>
              </a:rPr>
              <a:t>Use cases for Cloud Computing?</a:t>
            </a:r>
            <a:endParaRPr lang="en-US" dirty="0">
              <a:ea typeface="+mj-ea"/>
            </a:endParaRPr>
          </a:p>
        </p:txBody>
      </p:sp>
      <p:sp>
        <p:nvSpPr>
          <p:cNvPr id="3" name="CuadroTexto 2">
            <a:extLst>
              <a:ext uri="{FF2B5EF4-FFF2-40B4-BE49-F238E27FC236}">
                <a16:creationId xmlns:a16="http://schemas.microsoft.com/office/drawing/2014/main" id="{0753B39B-C8E3-C179-B33E-6C913AD2F3DB}"/>
              </a:ext>
            </a:extLst>
          </p:cNvPr>
          <p:cNvSpPr txBox="1"/>
          <p:nvPr/>
        </p:nvSpPr>
        <p:spPr>
          <a:xfrm>
            <a:off x="1182445" y="1680762"/>
            <a:ext cx="9845515" cy="439398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4000" dirty="0">
                <a:latin typeface="Calibri Light"/>
                <a:cs typeface="Calibri Light"/>
              </a:rPr>
              <a:t>How can companies benefit (profit) from it?</a:t>
            </a:r>
            <a:endParaRPr lang="en-US" sz="4000" dirty="0">
              <a:latin typeface="Calibri Light"/>
              <a:ea typeface="Calibri Light"/>
              <a:cs typeface="Calibri Light"/>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5">
            <a:extLst>
              <a:ext uri="{FF2B5EF4-FFF2-40B4-BE49-F238E27FC236}">
                <a16:creationId xmlns:a16="http://schemas.microsoft.com/office/drawing/2014/main" id="{DFC0B9F5-40E8-30E1-8C67-AD5CDD239128}"/>
              </a:ext>
            </a:extLst>
          </p:cNvPr>
          <p:cNvPicPr>
            <a:picLocks noChangeAspect="1"/>
          </p:cNvPicPr>
          <p:nvPr/>
        </p:nvPicPr>
        <p:blipFill>
          <a:blip r:embed="rId2"/>
          <a:stretch>
            <a:fillRect/>
          </a:stretch>
        </p:blipFill>
        <p:spPr>
          <a:xfrm>
            <a:off x="3410339" y="2763720"/>
            <a:ext cx="5604587" cy="3429948"/>
          </a:xfrm>
          <a:prstGeom prst="rect">
            <a:avLst/>
          </a:prstGeom>
        </p:spPr>
      </p:pic>
    </p:spTree>
    <p:extLst>
      <p:ext uri="{BB962C8B-B14F-4D97-AF65-F5344CB8AC3E}">
        <p14:creationId xmlns:p14="http://schemas.microsoft.com/office/powerpoint/2010/main" val="1502844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Diagrama&#10;&#10;Descripción generada automáticamente con confianza media">
            <a:extLst>
              <a:ext uri="{FF2B5EF4-FFF2-40B4-BE49-F238E27FC236}">
                <a16:creationId xmlns:a16="http://schemas.microsoft.com/office/drawing/2014/main" id="{7CCC6645-2B24-F082-57C1-95D1D8D8827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6666"/>
          <a:stretch/>
        </p:blipFill>
        <p:spPr>
          <a:xfrm>
            <a:off x="0" y="0"/>
            <a:ext cx="12192000" cy="6858000"/>
          </a:xfrm>
          <a:prstGeom prst="rect">
            <a:avLst/>
          </a:prstGeom>
        </p:spPr>
      </p:pic>
      <p:sp>
        <p:nvSpPr>
          <p:cNvPr id="2" name="Título 1">
            <a:extLst>
              <a:ext uri="{FF2B5EF4-FFF2-40B4-BE49-F238E27FC236}">
                <a16:creationId xmlns:a16="http://schemas.microsoft.com/office/drawing/2014/main" id="{397639AE-224A-7868-3CBD-C42E6387B2DB}"/>
              </a:ext>
            </a:extLst>
          </p:cNvPr>
          <p:cNvSpPr>
            <a:spLocks noGrp="1"/>
          </p:cNvSpPr>
          <p:nvPr>
            <p:ph type="title"/>
          </p:nvPr>
        </p:nvSpPr>
        <p:spPr>
          <a:xfrm>
            <a:off x="838201" y="1065862"/>
            <a:ext cx="3313164" cy="4726276"/>
          </a:xfrm>
        </p:spPr>
        <p:txBody>
          <a:bodyPr>
            <a:normAutofit/>
          </a:bodyPr>
          <a:lstStyle/>
          <a:p>
            <a:pPr algn="ctr"/>
            <a:r>
              <a:rPr lang="es-ES" sz="4000">
                <a:solidFill>
                  <a:srgbClr val="FFFFFF"/>
                </a:solidFill>
              </a:rPr>
              <a:t>Cloud </a:t>
            </a:r>
            <a:r>
              <a:rPr lang="es-ES" sz="4000" err="1">
                <a:solidFill>
                  <a:srgbClr val="FFFFFF"/>
                </a:solidFill>
              </a:rPr>
              <a:t>computing</a:t>
            </a:r>
            <a:r>
              <a:rPr lang="es-ES" sz="4000">
                <a:solidFill>
                  <a:srgbClr val="FFFFFF"/>
                </a:solidFill>
              </a:rPr>
              <a:t>  Use cases</a:t>
            </a:r>
          </a:p>
        </p:txBody>
      </p:sp>
      <p:cxnSp>
        <p:nvCxnSpPr>
          <p:cNvPr id="12" name="Straight Connector 11">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Marcador de contenido 2">
            <a:extLst>
              <a:ext uri="{FF2B5EF4-FFF2-40B4-BE49-F238E27FC236}">
                <a16:creationId xmlns:a16="http://schemas.microsoft.com/office/drawing/2014/main" id="{B40C4F89-6E7D-BDC8-D0E6-D9C6C9115131}"/>
              </a:ext>
            </a:extLst>
          </p:cNvPr>
          <p:cNvSpPr>
            <a:spLocks noGrp="1"/>
          </p:cNvSpPr>
          <p:nvPr>
            <p:ph idx="1"/>
          </p:nvPr>
        </p:nvSpPr>
        <p:spPr>
          <a:xfrm>
            <a:off x="5155379" y="1065862"/>
            <a:ext cx="5744685" cy="4726276"/>
          </a:xfrm>
        </p:spPr>
        <p:txBody>
          <a:bodyPr anchor="ctr">
            <a:normAutofit/>
          </a:bodyPr>
          <a:lstStyle/>
          <a:p>
            <a:r>
              <a:rPr lang="en-US" sz="1400">
                <a:solidFill>
                  <a:srgbClr val="FFFFFF"/>
                </a:solidFill>
                <a:latin typeface="Calibri Light (Títulos)"/>
              </a:rPr>
              <a:t>Infrastructure as a Service</a:t>
            </a:r>
          </a:p>
          <a:p>
            <a:pPr marL="685800" lvl="2">
              <a:spcBef>
                <a:spcPts val="1000"/>
              </a:spcBef>
            </a:pPr>
            <a:r>
              <a:rPr lang="en-US" sz="1400">
                <a:solidFill>
                  <a:srgbClr val="FFFFFF"/>
                </a:solidFill>
                <a:latin typeface="Calibri Light (Títulos)"/>
              </a:rPr>
              <a:t>With cloud computing, you can offer your clients the use of your infrastructure to host their cloud services.</a:t>
            </a:r>
          </a:p>
          <a:p>
            <a:r>
              <a:rPr lang="es-ES" sz="1400" err="1">
                <a:solidFill>
                  <a:srgbClr val="FFFFFF"/>
                </a:solidFill>
                <a:latin typeface="Calibri Light (Títulos)"/>
              </a:rPr>
              <a:t>Platform</a:t>
            </a:r>
            <a:r>
              <a:rPr lang="es-ES" sz="1400">
                <a:solidFill>
                  <a:srgbClr val="FFFFFF"/>
                </a:solidFill>
                <a:latin typeface="Calibri Light (Títulos)"/>
              </a:rPr>
              <a:t> as a </a:t>
            </a:r>
            <a:r>
              <a:rPr lang="es-ES" sz="1400" err="1">
                <a:solidFill>
                  <a:srgbClr val="FFFFFF"/>
                </a:solidFill>
                <a:latin typeface="Calibri Light (Títulos)"/>
              </a:rPr>
              <a:t>Service</a:t>
            </a:r>
            <a:endParaRPr lang="es-ES" sz="1400">
              <a:solidFill>
                <a:srgbClr val="FFFFFF"/>
              </a:solidFill>
              <a:latin typeface="Calibri Light (Títulos)"/>
            </a:endParaRPr>
          </a:p>
          <a:p>
            <a:pPr lvl="1"/>
            <a:r>
              <a:rPr lang="en-US" sz="1400">
                <a:solidFill>
                  <a:srgbClr val="FFFFFF"/>
                </a:solidFill>
                <a:latin typeface="Calibri Light (Títulos)"/>
              </a:rPr>
              <a:t>You can offer your platform to clients through cloud computing. </a:t>
            </a:r>
          </a:p>
          <a:p>
            <a:pPr lvl="1"/>
            <a:r>
              <a:rPr lang="en-US" sz="1400">
                <a:solidFill>
                  <a:srgbClr val="FFFFFF"/>
                </a:solidFill>
                <a:latin typeface="Calibri Light (Títulos)"/>
              </a:rPr>
              <a:t>Most online platforms run on cloud computing today, because they are available to anyone with a connection.</a:t>
            </a:r>
          </a:p>
          <a:p>
            <a:pPr lvl="1"/>
            <a:r>
              <a:rPr lang="en-US" sz="1400">
                <a:solidFill>
                  <a:srgbClr val="FFFFFF"/>
                </a:solidFill>
                <a:latin typeface="Calibri Light (Títulos)"/>
              </a:rPr>
              <a:t> Companies are rapidly moving to the cloud to eliminate the need for computer hardware in their own offices decreasing their IT cost</a:t>
            </a:r>
            <a:r>
              <a:rPr lang="en-US" sz="1400">
                <a:solidFill>
                  <a:srgbClr val="FFFFFF"/>
                </a:solidFill>
              </a:rPr>
              <a:t>.</a:t>
            </a:r>
            <a:endParaRPr lang="es-ES" sz="1400">
              <a:solidFill>
                <a:srgbClr val="FFFFFF"/>
              </a:solidFill>
              <a:latin typeface="Calibri Light (Títulos)"/>
            </a:endParaRPr>
          </a:p>
          <a:p>
            <a:r>
              <a:rPr lang="es-ES" sz="1400">
                <a:solidFill>
                  <a:srgbClr val="FFFFFF"/>
                </a:solidFill>
                <a:latin typeface="Calibri Light (Títulos)"/>
              </a:rPr>
              <a:t>File Storage</a:t>
            </a:r>
          </a:p>
          <a:p>
            <a:pPr lvl="1"/>
            <a:r>
              <a:rPr lang="en-US" sz="1400">
                <a:solidFill>
                  <a:srgbClr val="FFFFFF"/>
                </a:solidFill>
                <a:latin typeface="Calibri Light (Títulos)"/>
              </a:rPr>
              <a:t>You can store pretty much any type of file on the cloud, and if you need limited access to your files, private cloud services can be made highly secure</a:t>
            </a:r>
            <a:endParaRPr lang="es-ES" sz="1400">
              <a:solidFill>
                <a:srgbClr val="FFFFFF"/>
              </a:solidFill>
              <a:latin typeface="Calibri Light (Títulos)"/>
            </a:endParaRPr>
          </a:p>
          <a:p>
            <a:r>
              <a:rPr lang="es-ES" sz="1400">
                <a:solidFill>
                  <a:srgbClr val="FFFFFF"/>
                </a:solidFill>
                <a:latin typeface="Calibri Light (Títulos)"/>
              </a:rPr>
              <a:t>Data </a:t>
            </a:r>
            <a:r>
              <a:rPr lang="es-ES" sz="1400" err="1">
                <a:solidFill>
                  <a:srgbClr val="FFFFFF"/>
                </a:solidFill>
                <a:latin typeface="Calibri Light (Títulos)"/>
              </a:rPr>
              <a:t>Backup</a:t>
            </a:r>
            <a:endParaRPr lang="es-ES" sz="1400">
              <a:solidFill>
                <a:srgbClr val="FFFFFF"/>
              </a:solidFill>
              <a:latin typeface="Calibri Light (Títulos)"/>
            </a:endParaRPr>
          </a:p>
          <a:p>
            <a:pPr lvl="1"/>
            <a:r>
              <a:rPr lang="en-US" sz="1400">
                <a:solidFill>
                  <a:srgbClr val="FFFFFF"/>
                </a:solidFill>
                <a:latin typeface="Calibri Light (Títulos)"/>
              </a:rPr>
              <a:t>While you can backup to your computer or a drive, either of these can be physically damaged in a storm, flood or fire. The cloud offers you a place to backup data that is away from your location and will keep data safe in a secure environment</a:t>
            </a:r>
          </a:p>
          <a:p>
            <a:endParaRPr lang="en-US" sz="1400">
              <a:solidFill>
                <a:srgbClr val="FFFFFF"/>
              </a:solidFill>
              <a:latin typeface="Calibri Light (Títulos)"/>
            </a:endParaRPr>
          </a:p>
          <a:p>
            <a:pPr marL="0" indent="0">
              <a:buNone/>
            </a:pPr>
            <a:endParaRPr lang="es-ES" sz="1400">
              <a:solidFill>
                <a:srgbClr val="FFFFFF"/>
              </a:solidFill>
              <a:latin typeface="Calibri Light (Títulos)"/>
            </a:endParaRPr>
          </a:p>
        </p:txBody>
      </p:sp>
    </p:spTree>
    <p:extLst>
      <p:ext uri="{BB962C8B-B14F-4D97-AF65-F5344CB8AC3E}">
        <p14:creationId xmlns:p14="http://schemas.microsoft.com/office/powerpoint/2010/main" val="25729955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uadroTexto 1">
            <a:extLst>
              <a:ext uri="{FF2B5EF4-FFF2-40B4-BE49-F238E27FC236}">
                <a16:creationId xmlns:a16="http://schemas.microsoft.com/office/drawing/2014/main" id="{40FDCC09-A52B-50CA-6269-1703974C0097}"/>
              </a:ext>
            </a:extLst>
          </p:cNvPr>
          <p:cNvSpPr txBox="1"/>
          <p:nvPr/>
        </p:nvSpPr>
        <p:spPr>
          <a:xfrm>
            <a:off x="643467" y="321734"/>
            <a:ext cx="10905066" cy="1135737"/>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a:latin typeface="+mj-lt"/>
                <a:ea typeface="+mj-ea"/>
                <a:cs typeface="+mj-cs"/>
              </a:rPr>
              <a:t>But latency is reducing drastically in Mobile too ... </a:t>
            </a:r>
            <a:endParaRPr lang="en-US" sz="3600">
              <a:latin typeface="Calibri Light"/>
              <a:ea typeface="+mj-ea"/>
              <a:cs typeface="Calibri Light"/>
            </a:endParaRPr>
          </a:p>
        </p:txBody>
      </p:sp>
      <p:sp>
        <p:nvSpPr>
          <p:cNvPr id="3" name="CuadroTexto 2">
            <a:extLst>
              <a:ext uri="{FF2B5EF4-FFF2-40B4-BE49-F238E27FC236}">
                <a16:creationId xmlns:a16="http://schemas.microsoft.com/office/drawing/2014/main" id="{0753B39B-C8E3-C179-B33E-6C913AD2F3DB}"/>
              </a:ext>
            </a:extLst>
          </p:cNvPr>
          <p:cNvSpPr txBox="1"/>
          <p:nvPr/>
        </p:nvSpPr>
        <p:spPr>
          <a:xfrm>
            <a:off x="1182445" y="1680762"/>
            <a:ext cx="6089944" cy="439398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4000">
                <a:latin typeface="Calibri Light"/>
                <a:cs typeface="Calibri Light"/>
              </a:rPr>
              <a:t>Hard disk and CPU "outside" of my Mobile</a:t>
            </a:r>
            <a:endParaRPr lang="en-US" sz="4000">
              <a:cs typeface="Calibri"/>
            </a:endParaRPr>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5">
            <a:extLst>
              <a:ext uri="{FF2B5EF4-FFF2-40B4-BE49-F238E27FC236}">
                <a16:creationId xmlns:a16="http://schemas.microsoft.com/office/drawing/2014/main" id="{B5D3DB4F-72BC-3E65-649F-D26819CD815B}"/>
              </a:ext>
            </a:extLst>
          </p:cNvPr>
          <p:cNvPicPr>
            <a:picLocks noChangeAspect="1"/>
          </p:cNvPicPr>
          <p:nvPr/>
        </p:nvPicPr>
        <p:blipFill>
          <a:blip r:embed="rId2"/>
          <a:stretch>
            <a:fillRect/>
          </a:stretch>
        </p:blipFill>
        <p:spPr>
          <a:xfrm>
            <a:off x="3503645" y="3061588"/>
            <a:ext cx="5674567" cy="3355169"/>
          </a:xfrm>
          <a:prstGeom prst="rect">
            <a:avLst/>
          </a:prstGeom>
        </p:spPr>
      </p:pic>
    </p:spTree>
    <p:extLst>
      <p:ext uri="{BB962C8B-B14F-4D97-AF65-F5344CB8AC3E}">
        <p14:creationId xmlns:p14="http://schemas.microsoft.com/office/powerpoint/2010/main" val="3315436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1A2EF2A8-C55F-E3E4-6F9D-C96A670AE52C}"/>
              </a:ext>
            </a:extLst>
          </p:cNvPr>
          <p:cNvPicPr>
            <a:picLocks noChangeAspect="1"/>
          </p:cNvPicPr>
          <p:nvPr/>
        </p:nvPicPr>
        <p:blipFill>
          <a:blip r:embed="rId2">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Marcador de contenido 2">
            <a:extLst>
              <a:ext uri="{FF2B5EF4-FFF2-40B4-BE49-F238E27FC236}">
                <a16:creationId xmlns:a16="http://schemas.microsoft.com/office/drawing/2014/main" id="{FA4E4566-9728-CA78-B2C2-A51B46274CDF}"/>
              </a:ext>
            </a:extLst>
          </p:cNvPr>
          <p:cNvSpPr>
            <a:spLocks noGrp="1"/>
          </p:cNvSpPr>
          <p:nvPr>
            <p:ph idx="1"/>
          </p:nvPr>
        </p:nvSpPr>
        <p:spPr>
          <a:xfrm>
            <a:off x="838200" y="1825626"/>
            <a:ext cx="9539796" cy="3498849"/>
          </a:xfrm>
        </p:spPr>
        <p:txBody>
          <a:bodyPr>
            <a:normAutofit/>
          </a:bodyPr>
          <a:lstStyle/>
          <a:p>
            <a:pPr marL="0" indent="0">
              <a:buNone/>
            </a:pPr>
            <a:r>
              <a:rPr lang="en-US" sz="2000">
                <a:solidFill>
                  <a:schemeClr val="bg1">
                    <a:lumMod val="95000"/>
                  </a:schemeClr>
                </a:solidFill>
              </a:rPr>
              <a:t>The 5G technology is the next important phase of the global telecommunication evolution.</a:t>
            </a:r>
          </a:p>
          <a:p>
            <a:pPr marL="0" indent="0">
              <a:buNone/>
            </a:pPr>
            <a:r>
              <a:rPr lang="en-US" sz="2000">
                <a:solidFill>
                  <a:schemeClr val="bg1">
                    <a:lumMod val="95000"/>
                  </a:schemeClr>
                </a:solidFill>
              </a:rPr>
              <a:t>It has been successfully deployed in several areas of different industries.</a:t>
            </a:r>
          </a:p>
          <a:p>
            <a:pPr marL="0" indent="0">
              <a:buNone/>
            </a:pPr>
            <a:r>
              <a:rPr lang="en-US" sz="2000">
                <a:solidFill>
                  <a:schemeClr val="bg1">
                    <a:lumMod val="95000"/>
                  </a:schemeClr>
                </a:solidFill>
              </a:rPr>
              <a:t>The major features of the 5G cellular networks are enhancing the mobile broadband, enabling the device-to-device (D2D) communication, and the provisioning of the ultra-reliable low-latency communication services.</a:t>
            </a:r>
          </a:p>
          <a:p>
            <a:pPr marL="0" indent="0">
              <a:buNone/>
            </a:pPr>
            <a:endParaRPr lang="en-US" sz="2000">
              <a:solidFill>
                <a:schemeClr val="bg1">
                  <a:lumMod val="95000"/>
                </a:schemeClr>
              </a:solidFill>
            </a:endParaRPr>
          </a:p>
          <a:p>
            <a:pPr marL="0" indent="0">
              <a:buNone/>
            </a:pPr>
            <a:r>
              <a:rPr lang="en-US" sz="2000">
                <a:solidFill>
                  <a:schemeClr val="bg1">
                    <a:lumMod val="95000"/>
                  </a:schemeClr>
                </a:solidFill>
              </a:rPr>
              <a:t>5G is a solution to meet the demand of the ever-growing user traffic and fulfil, the requirements of the low-latency device-to-device communication in the different technology sectors like manufacturing, robotics, automobile, shipping, transportation, retail, </a:t>
            </a:r>
            <a:r>
              <a:rPr lang="en-US" sz="2000" err="1">
                <a:solidFill>
                  <a:schemeClr val="bg1">
                    <a:lumMod val="95000"/>
                  </a:schemeClr>
                </a:solidFill>
              </a:rPr>
              <a:t>etc</a:t>
            </a:r>
            <a:endParaRPr lang="en-US" sz="2000">
              <a:solidFill>
                <a:schemeClr val="bg1">
                  <a:lumMod val="95000"/>
                </a:schemeClr>
              </a:solidFill>
            </a:endParaRPr>
          </a:p>
          <a:p>
            <a:pPr marL="0" indent="0">
              <a:buNone/>
            </a:pPr>
            <a:endParaRPr lang="es-ES" sz="2000">
              <a:solidFill>
                <a:schemeClr val="bg1">
                  <a:lumMod val="95000"/>
                </a:schemeClr>
              </a:solidFill>
            </a:endParaRPr>
          </a:p>
        </p:txBody>
      </p:sp>
      <p:sp>
        <p:nvSpPr>
          <p:cNvPr id="5" name="Título 4">
            <a:extLst>
              <a:ext uri="{FF2B5EF4-FFF2-40B4-BE49-F238E27FC236}">
                <a16:creationId xmlns:a16="http://schemas.microsoft.com/office/drawing/2014/main" id="{0B45BEA4-E836-C331-EE05-FD27AE2AE664}"/>
              </a:ext>
            </a:extLst>
          </p:cNvPr>
          <p:cNvSpPr>
            <a:spLocks noGrp="1"/>
          </p:cNvSpPr>
          <p:nvPr>
            <p:ph type="title"/>
          </p:nvPr>
        </p:nvSpPr>
        <p:spPr/>
        <p:txBody>
          <a:bodyPr/>
          <a:lstStyle/>
          <a:p>
            <a:r>
              <a:rPr lang="es-ES" err="1">
                <a:solidFill>
                  <a:schemeClr val="bg1"/>
                </a:solidFill>
              </a:rPr>
              <a:t>The</a:t>
            </a:r>
            <a:r>
              <a:rPr lang="es-ES">
                <a:solidFill>
                  <a:schemeClr val="bg1"/>
                </a:solidFill>
              </a:rPr>
              <a:t> </a:t>
            </a:r>
            <a:r>
              <a:rPr lang="es-ES" err="1">
                <a:solidFill>
                  <a:schemeClr val="bg1"/>
                </a:solidFill>
              </a:rPr>
              <a:t>fifth-generation</a:t>
            </a:r>
            <a:r>
              <a:rPr lang="es-ES">
                <a:solidFill>
                  <a:schemeClr val="bg1"/>
                </a:solidFill>
              </a:rPr>
              <a:t> 5G </a:t>
            </a:r>
            <a:r>
              <a:rPr lang="es-ES" err="1">
                <a:solidFill>
                  <a:schemeClr val="bg1"/>
                </a:solidFill>
              </a:rPr>
              <a:t>technology</a:t>
            </a:r>
            <a:endParaRPr lang="es-ES">
              <a:solidFill>
                <a:schemeClr val="bg1"/>
              </a:solidFill>
            </a:endParaRPr>
          </a:p>
        </p:txBody>
      </p:sp>
    </p:spTree>
    <p:extLst>
      <p:ext uri="{BB962C8B-B14F-4D97-AF65-F5344CB8AC3E}">
        <p14:creationId xmlns:p14="http://schemas.microsoft.com/office/powerpoint/2010/main" val="96208904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4B9B9ACFB839B4D84C8331E74B3EBF5" ma:contentTypeVersion="7" ma:contentTypeDescription="Create a new document." ma:contentTypeScope="" ma:versionID="3ae6e09f5a86c7cf674d75f53310e997">
  <xsd:schema xmlns:xsd="http://www.w3.org/2001/XMLSchema" xmlns:xs="http://www.w3.org/2001/XMLSchema" xmlns:p="http://schemas.microsoft.com/office/2006/metadata/properties" xmlns:ns3="d5a0a193-7243-41bd-9504-e603c508dfa0" xmlns:ns4="b1bbbb5d-41c0-4113-94eb-c6157174b0b0" targetNamespace="http://schemas.microsoft.com/office/2006/metadata/properties" ma:root="true" ma:fieldsID="c30d00547fd2d62fd2ec65d7e2fc0166" ns3:_="" ns4:_="">
    <xsd:import namespace="d5a0a193-7243-41bd-9504-e603c508dfa0"/>
    <xsd:import namespace="b1bbbb5d-41c0-4113-94eb-c6157174b0b0"/>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a0a193-7243-41bd-9504-e603c508dfa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1bbbb5d-41c0-4113-94eb-c6157174b0b0"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8DC6DB9-0FD0-48FD-B207-E7D31335CFDB}">
  <ds:schemaRefs>
    <ds:schemaRef ds:uri="b1bbbb5d-41c0-4113-94eb-c6157174b0b0"/>
    <ds:schemaRef ds:uri="d5a0a193-7243-41bd-9504-e603c508dfa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D99809-BC6C-487C-86DA-3D2997E2A200}">
  <ds:schemaRefs>
    <ds:schemaRef ds:uri="http://schemas.microsoft.com/sharepoint/v3/contenttype/forms"/>
  </ds:schemaRefs>
</ds:datastoreItem>
</file>

<file path=customXml/itemProps3.xml><?xml version="1.0" encoding="utf-8"?>
<ds:datastoreItem xmlns:ds="http://schemas.openxmlformats.org/officeDocument/2006/customXml" ds:itemID="{D542C0B0-CBFD-4783-A2CF-EF61FF621B71}">
  <ds:schemaRefs>
    <ds:schemaRef ds:uri="b1bbbb5d-41c0-4113-94eb-c6157174b0b0"/>
    <ds:schemaRef ds:uri="d5a0a193-7243-41bd-9504-e603c508dfa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30</TotalTime>
  <Words>2549</Words>
  <Application>Microsoft Office PowerPoint</Application>
  <PresentationFormat>Panorámica</PresentationFormat>
  <Paragraphs>211</Paragraphs>
  <Slides>49</Slides>
  <Notes>1</Notes>
  <HiddenSlides>0</HiddenSlides>
  <MMClips>2</MMClips>
  <ScaleCrop>false</ScaleCrop>
  <HeadingPairs>
    <vt:vector size="8" baseType="variant">
      <vt:variant>
        <vt:lpstr>Fuentes usadas</vt:lpstr>
      </vt:variant>
      <vt:variant>
        <vt:i4>11</vt:i4>
      </vt:variant>
      <vt:variant>
        <vt:lpstr>Tema</vt:lpstr>
      </vt:variant>
      <vt:variant>
        <vt:i4>1</vt:i4>
      </vt:variant>
      <vt:variant>
        <vt:lpstr>Servidores OLE incrustados</vt:lpstr>
      </vt:variant>
      <vt:variant>
        <vt:i4>1</vt:i4>
      </vt:variant>
      <vt:variant>
        <vt:lpstr>Títulos de diapositiva</vt:lpstr>
      </vt:variant>
      <vt:variant>
        <vt:i4>49</vt:i4>
      </vt:variant>
    </vt:vector>
  </HeadingPairs>
  <TitlesOfParts>
    <vt:vector size="62" baseType="lpstr">
      <vt:lpstr>-apple-system</vt:lpstr>
      <vt:lpstr>Arial</vt:lpstr>
      <vt:lpstr>Arial Black</vt:lpstr>
      <vt:lpstr>Bahnschrift SemiBold</vt:lpstr>
      <vt:lpstr>Calibri</vt:lpstr>
      <vt:lpstr>Calibri Light</vt:lpstr>
      <vt:lpstr>Calibri Light (Títulos)</vt:lpstr>
      <vt:lpstr>Courier New</vt:lpstr>
      <vt:lpstr>Helvetice Neue LT Pro</vt:lpstr>
      <vt:lpstr>Times New Roman</vt:lpstr>
      <vt:lpstr>Wingdings</vt:lpstr>
      <vt:lpstr>Tema de Office</vt:lpstr>
      <vt:lpstr>Package</vt:lpstr>
      <vt:lpstr>FINTECH: REVOLUTIONIZING FINANCIAL SERVICES VIA DESIGN AND TECHNOLOGY</vt:lpstr>
      <vt:lpstr>    Bitcoin and Blockchain are evolutions in Technology, let’s see some recent evolutions:  From Computers to the Cloud Computing and beyond!</vt:lpstr>
      <vt:lpstr>Presentación de PowerPoint</vt:lpstr>
      <vt:lpstr>Presentación de PowerPoint</vt:lpstr>
      <vt:lpstr>What is cloud computing</vt:lpstr>
      <vt:lpstr>Presentación de PowerPoint</vt:lpstr>
      <vt:lpstr>Cloud computing  Use cases</vt:lpstr>
      <vt:lpstr>Presentación de PowerPoint</vt:lpstr>
      <vt:lpstr>The fifth-generation 5G technology</vt:lpstr>
      <vt:lpstr>Presentación de PowerPoint</vt:lpstr>
      <vt:lpstr>5G  Use Cases</vt:lpstr>
      <vt:lpstr>Presentación de PowerPoint</vt:lpstr>
      <vt:lpstr>Web 2.0</vt:lpstr>
      <vt:lpstr>Web 3.0</vt:lpstr>
      <vt:lpstr>Presentación de PowerPoint</vt:lpstr>
      <vt:lpstr>Presentación de PowerPoint</vt:lpstr>
      <vt:lpstr>Presentación de PowerPoint</vt:lpstr>
      <vt:lpstr>Presentación de PowerPoint</vt:lpstr>
      <vt:lpstr>What is a blockchain?</vt:lpstr>
      <vt:lpstr>Secure</vt:lpstr>
      <vt:lpstr>The block</vt:lpstr>
      <vt:lpstr>Presentación de PowerPoint</vt:lpstr>
      <vt:lpstr>The chain</vt:lpstr>
      <vt:lpstr>Tampering</vt:lpstr>
      <vt:lpstr>Tampering</vt:lpstr>
      <vt:lpstr>How does blockchain avoid someone tampering a block and recalculating the whole chain again? </vt:lpstr>
      <vt:lpstr>P2P network</vt:lpstr>
      <vt:lpstr>Smart contracts</vt:lpstr>
      <vt:lpstr>Presentación de PowerPoint</vt:lpstr>
      <vt:lpstr>Blockchain Use cases </vt:lpstr>
      <vt:lpstr>Cloud Computing with blockchain</vt:lpstr>
      <vt:lpstr>Integration blockchain with 5G</vt:lpstr>
      <vt:lpstr>Blockchain, 5G and IOT the perfect storm</vt:lpstr>
      <vt:lpstr>Presentación de PowerPoint</vt:lpstr>
      <vt:lpstr>What about the Metaverse?</vt:lpstr>
      <vt:lpstr>Browser Wars</vt:lpstr>
      <vt:lpstr>Presentación de PowerPoint</vt:lpstr>
      <vt:lpstr>ANTES</vt:lpstr>
      <vt:lpstr>RESULT:</vt:lpstr>
      <vt:lpstr>Nowadays:</vt:lpstr>
      <vt:lpstr>Presentación de PowerPoint</vt:lpstr>
      <vt:lpstr>Presentación de PowerPoint</vt:lpstr>
      <vt:lpstr>A BIT OF HISTORY
</vt:lpstr>
      <vt:lpstr>Presentación de PowerPoint</vt:lpstr>
      <vt:lpstr>Presentación de PowerPoint</vt:lpstr>
      <vt:lpstr>What problems do we encounter with the architectures for the metaverse?</vt:lpstr>
      <vt:lpstr>Presentación de PowerPoint</vt:lpstr>
      <vt:lpstr>Conclusion:</vt:lpstr>
      <vt:lpstr>FINTECH: REVOLUTIONIZING FINANCIAL SERVICES VIA DESIGN AND TECHNOLOGY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Jesús Cerezo Mazon</dc:creator>
  <cp:lastModifiedBy>Manoel Fernando Alonso Gadi</cp:lastModifiedBy>
  <cp:revision>87</cp:revision>
  <dcterms:created xsi:type="dcterms:W3CDTF">2022-10-14T08:23:06Z</dcterms:created>
  <dcterms:modified xsi:type="dcterms:W3CDTF">2022-10-25T08:26:46Z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0x010100A4B9B9ACFB839B4D84C8331E74B3EBF5</vt:lpwstr>
  </property>
</Properties>
</file>